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66" r:id="rId3"/>
    <p:sldId id="267" r:id="rId4"/>
    <p:sldId id="265" r:id="rId5"/>
    <p:sldId id="268" r:id="rId6"/>
    <p:sldId id="269" r:id="rId7"/>
    <p:sldId id="270" r:id="rId8"/>
    <p:sldId id="284" r:id="rId9"/>
    <p:sldId id="271" r:id="rId10"/>
    <p:sldId id="283" r:id="rId11"/>
    <p:sldId id="277" r:id="rId12"/>
    <p:sldId id="274" r:id="rId13"/>
    <p:sldId id="282" r:id="rId14"/>
    <p:sldId id="281" r:id="rId15"/>
    <p:sldId id="286" r:id="rId16"/>
    <p:sldId id="272" r:id="rId17"/>
    <p:sldId id="275" r:id="rId18"/>
    <p:sldId id="280" r:id="rId19"/>
    <p:sldId id="276" r:id="rId20"/>
    <p:sldId id="279" r:id="rId21"/>
    <p:sldId id="287" r:id="rId22"/>
    <p:sldId id="288" r:id="rId23"/>
    <p:sldId id="259" r:id="rId24"/>
    <p:sldId id="262" r:id="rId25"/>
    <p:sldId id="290" r:id="rId26"/>
    <p:sldId id="291" r:id="rId27"/>
    <p:sldId id="260" r:id="rId28"/>
    <p:sldId id="293" r:id="rId29"/>
    <p:sldId id="289" r:id="rId30"/>
    <p:sldId id="264" r:id="rId31"/>
    <p:sldId id="296" r:id="rId32"/>
    <p:sldId id="261" r:id="rId33"/>
    <p:sldId id="257" r:id="rId34"/>
    <p:sldId id="273" r:id="rId35"/>
    <p:sldId id="294" r:id="rId36"/>
    <p:sldId id="263" r:id="rId37"/>
    <p:sldId id="292" r:id="rId38"/>
    <p:sldId id="258" r:id="rId39"/>
    <p:sldId id="295" r:id="rId40"/>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5" d="100"/>
          <a:sy n="55" d="100"/>
        </p:scale>
        <p:origin x="758"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nl-NL"/>
              <a:t>Klik om de stijl te bewerken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BD4EBF81-843B-46B1-A9BA-7A779217351D}" type="datetimeFigureOut">
              <a:rPr lang="nl-BE" smtClean="0"/>
              <a:t>17/05/2021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83D1C0AD-FC21-454F-AE7A-D085E3C29BA8}" type="slidenum">
              <a:rPr lang="nl-BE" smtClean="0"/>
              <a:t>‹nr.›</a:t>
            </a:fld>
            <a:endParaRPr lang="nl-BE"/>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0206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Date Placeholder 2"/>
          <p:cNvSpPr>
            <a:spLocks noGrp="1"/>
          </p:cNvSpPr>
          <p:nvPr>
            <p:ph type="dt" sz="half" idx="10"/>
          </p:nvPr>
        </p:nvSpPr>
        <p:spPr/>
        <p:txBody>
          <a:bodyPr/>
          <a:lstStyle/>
          <a:p>
            <a:fld id="{BD4EBF81-843B-46B1-A9BA-7A779217351D}" type="datetimeFigureOut">
              <a:rPr lang="nl-BE" smtClean="0"/>
              <a:t>17/05/2021</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83D1C0AD-FC21-454F-AE7A-D085E3C29BA8}" type="slidenum">
              <a:rPr lang="nl-BE" smtClean="0"/>
              <a:t>‹nr.›</a:t>
            </a:fld>
            <a:endParaRPr lang="nl-BE"/>
          </a:p>
        </p:txBody>
      </p:sp>
    </p:spTree>
    <p:extLst>
      <p:ext uri="{BB962C8B-B14F-4D97-AF65-F5344CB8AC3E}">
        <p14:creationId xmlns:p14="http://schemas.microsoft.com/office/powerpoint/2010/main" val="2532638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nl-NL"/>
              <a:t>Klik om de stijl te bewerken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D4EBF81-843B-46B1-A9BA-7A779217351D}" type="datetimeFigureOut">
              <a:rPr lang="nl-BE" smtClean="0"/>
              <a:t>17/05/2021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83D1C0AD-FC21-454F-AE7A-D085E3C29BA8}" type="slidenum">
              <a:rPr lang="nl-BE" smtClean="0"/>
              <a:t>‹nr.›</a:t>
            </a:fld>
            <a:endParaRPr lang="nl-BE"/>
          </a:p>
        </p:txBody>
      </p:sp>
    </p:spTree>
    <p:extLst>
      <p:ext uri="{BB962C8B-B14F-4D97-AF65-F5344CB8AC3E}">
        <p14:creationId xmlns:p14="http://schemas.microsoft.com/office/powerpoint/2010/main" val="2957025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nl-NL"/>
              <a:t>Klik om de stijl te bewerken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D4EBF81-843B-46B1-A9BA-7A779217351D}" type="datetimeFigureOut">
              <a:rPr lang="nl-BE" smtClean="0"/>
              <a:t>17/05/2021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83D1C0AD-FC21-454F-AE7A-D085E3C29BA8}" type="slidenum">
              <a:rPr lang="nl-BE" smtClean="0"/>
              <a:t>‹nr.›</a:t>
            </a:fld>
            <a:endParaRPr lang="nl-BE"/>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92161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nl-NL"/>
              <a:t>Klik om de stijl te bewerken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D4EBF81-843B-46B1-A9BA-7A779217351D}" type="datetimeFigureOut">
              <a:rPr lang="nl-BE" smtClean="0"/>
              <a:t>17/05/2021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83D1C0AD-FC21-454F-AE7A-D085E3C29BA8}" type="slidenum">
              <a:rPr lang="nl-BE" smtClean="0"/>
              <a:t>‹nr.›</a:t>
            </a:fld>
            <a:endParaRPr lang="nl-BE"/>
          </a:p>
        </p:txBody>
      </p:sp>
    </p:spTree>
    <p:extLst>
      <p:ext uri="{BB962C8B-B14F-4D97-AF65-F5344CB8AC3E}">
        <p14:creationId xmlns:p14="http://schemas.microsoft.com/office/powerpoint/2010/main" val="2852674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nl-NL"/>
              <a:t>Klik om de stijl te bewerken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nl-NL"/>
              <a:t>Klik om de modelstijlen te bewerken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D4EBF81-843B-46B1-A9BA-7A779217351D}" type="datetimeFigureOut">
              <a:rPr lang="nl-BE" smtClean="0"/>
              <a:t>17/05/2021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83D1C0AD-FC21-454F-AE7A-D085E3C29BA8}" type="slidenum">
              <a:rPr lang="nl-BE" smtClean="0"/>
              <a:t>‹nr.›</a:t>
            </a:fld>
            <a:endParaRPr lang="nl-BE"/>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232733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nl-NL"/>
              <a:t>Klik om de stijl te bewerken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nl-NL"/>
              <a:t>Klik om de modelstijlen te bewerken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D4EBF81-843B-46B1-A9BA-7A779217351D}" type="datetimeFigureOut">
              <a:rPr lang="nl-BE" smtClean="0"/>
              <a:t>17/05/2021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83D1C0AD-FC21-454F-AE7A-D085E3C29BA8}" type="slidenum">
              <a:rPr lang="nl-BE" smtClean="0"/>
              <a:t>‹nr.›</a:t>
            </a:fld>
            <a:endParaRPr lang="nl-BE"/>
          </a:p>
        </p:txBody>
      </p:sp>
    </p:spTree>
    <p:extLst>
      <p:ext uri="{BB962C8B-B14F-4D97-AF65-F5344CB8AC3E}">
        <p14:creationId xmlns:p14="http://schemas.microsoft.com/office/powerpoint/2010/main" val="2542736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D4EBF81-843B-46B1-A9BA-7A779217351D}" type="datetimeFigureOut">
              <a:rPr lang="nl-BE" smtClean="0"/>
              <a:t>17/05/2021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83D1C0AD-FC21-454F-AE7A-D085E3C29BA8}" type="slidenum">
              <a:rPr lang="nl-BE" smtClean="0"/>
              <a:t>‹nr.›</a:t>
            </a:fld>
            <a:endParaRPr lang="nl-BE"/>
          </a:p>
        </p:txBody>
      </p:sp>
    </p:spTree>
    <p:extLst>
      <p:ext uri="{BB962C8B-B14F-4D97-AF65-F5344CB8AC3E}">
        <p14:creationId xmlns:p14="http://schemas.microsoft.com/office/powerpoint/2010/main" val="4260852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D4EBF81-843B-46B1-A9BA-7A779217351D}" type="datetimeFigureOut">
              <a:rPr lang="nl-BE" smtClean="0"/>
              <a:t>17/05/2021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83D1C0AD-FC21-454F-AE7A-D085E3C29BA8}" type="slidenum">
              <a:rPr lang="nl-BE" smtClean="0"/>
              <a:t>‹nr.›</a:t>
            </a:fld>
            <a:endParaRPr lang="nl-BE"/>
          </a:p>
        </p:txBody>
      </p:sp>
    </p:spTree>
    <p:extLst>
      <p:ext uri="{BB962C8B-B14F-4D97-AF65-F5344CB8AC3E}">
        <p14:creationId xmlns:p14="http://schemas.microsoft.com/office/powerpoint/2010/main" val="1605251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nchor="ct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D4EBF81-843B-46B1-A9BA-7A779217351D}" type="datetimeFigureOut">
              <a:rPr lang="nl-BE" smtClean="0"/>
              <a:t>17/05/2021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83D1C0AD-FC21-454F-AE7A-D085E3C29BA8}" type="slidenum">
              <a:rPr lang="nl-BE" smtClean="0"/>
              <a:t>‹nr.›</a:t>
            </a:fld>
            <a:endParaRPr lang="nl-BE"/>
          </a:p>
        </p:txBody>
      </p:sp>
    </p:spTree>
    <p:extLst>
      <p:ext uri="{BB962C8B-B14F-4D97-AF65-F5344CB8AC3E}">
        <p14:creationId xmlns:p14="http://schemas.microsoft.com/office/powerpoint/2010/main" val="1059468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nl-NL"/>
              <a:t>Klik om de stijl te bewerken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D4EBF81-843B-46B1-A9BA-7A779217351D}" type="datetimeFigureOut">
              <a:rPr lang="nl-BE" smtClean="0"/>
              <a:t>17/05/2021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83D1C0AD-FC21-454F-AE7A-D085E3C29BA8}" type="slidenum">
              <a:rPr lang="nl-BE" smtClean="0"/>
              <a:t>‹nr.›</a:t>
            </a:fld>
            <a:endParaRPr lang="nl-BE"/>
          </a:p>
        </p:txBody>
      </p:sp>
    </p:spTree>
    <p:extLst>
      <p:ext uri="{BB962C8B-B14F-4D97-AF65-F5344CB8AC3E}">
        <p14:creationId xmlns:p14="http://schemas.microsoft.com/office/powerpoint/2010/main" val="235836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D4EBF81-843B-46B1-A9BA-7A779217351D}" type="datetimeFigureOut">
              <a:rPr lang="nl-BE" smtClean="0"/>
              <a:t>17/05/2021</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83D1C0AD-FC21-454F-AE7A-D085E3C29BA8}" type="slidenum">
              <a:rPr lang="nl-BE" smtClean="0"/>
              <a:t>‹nr.›</a:t>
            </a:fld>
            <a:endParaRPr lang="nl-BE"/>
          </a:p>
        </p:txBody>
      </p:sp>
    </p:spTree>
    <p:extLst>
      <p:ext uri="{BB962C8B-B14F-4D97-AF65-F5344CB8AC3E}">
        <p14:creationId xmlns:p14="http://schemas.microsoft.com/office/powerpoint/2010/main" val="97947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D4EBF81-843B-46B1-A9BA-7A779217351D}" type="datetimeFigureOut">
              <a:rPr lang="nl-BE" smtClean="0"/>
              <a:t>17/05/2021</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83D1C0AD-FC21-454F-AE7A-D085E3C29BA8}" type="slidenum">
              <a:rPr lang="nl-BE" smtClean="0"/>
              <a:t>‹nr.›</a:t>
            </a:fld>
            <a:endParaRPr lang="nl-BE"/>
          </a:p>
        </p:txBody>
      </p:sp>
    </p:spTree>
    <p:extLst>
      <p:ext uri="{BB962C8B-B14F-4D97-AF65-F5344CB8AC3E}">
        <p14:creationId xmlns:p14="http://schemas.microsoft.com/office/powerpoint/2010/main" val="3859542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BD4EBF81-843B-46B1-A9BA-7A779217351D}" type="datetimeFigureOut">
              <a:rPr lang="nl-BE" smtClean="0"/>
              <a:t>17/05/2021</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83D1C0AD-FC21-454F-AE7A-D085E3C29BA8}" type="slidenum">
              <a:rPr lang="nl-BE" smtClean="0"/>
              <a:t>‹nr.›</a:t>
            </a:fld>
            <a:endParaRPr lang="nl-BE"/>
          </a:p>
        </p:txBody>
      </p:sp>
    </p:spTree>
    <p:extLst>
      <p:ext uri="{BB962C8B-B14F-4D97-AF65-F5344CB8AC3E}">
        <p14:creationId xmlns:p14="http://schemas.microsoft.com/office/powerpoint/2010/main" val="2423028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4EBF81-843B-46B1-A9BA-7A779217351D}" type="datetimeFigureOut">
              <a:rPr lang="nl-BE" smtClean="0"/>
              <a:t>17/05/2021</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83D1C0AD-FC21-454F-AE7A-D085E3C29BA8}" type="slidenum">
              <a:rPr lang="nl-BE" smtClean="0"/>
              <a:t>‹nr.›</a:t>
            </a:fld>
            <a:endParaRPr lang="nl-BE"/>
          </a:p>
        </p:txBody>
      </p:sp>
    </p:spTree>
    <p:extLst>
      <p:ext uri="{BB962C8B-B14F-4D97-AF65-F5344CB8AC3E}">
        <p14:creationId xmlns:p14="http://schemas.microsoft.com/office/powerpoint/2010/main" val="1432327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nl-NL"/>
              <a:t>Klik om de stijl te bewerken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D4EBF81-843B-46B1-A9BA-7A779217351D}" type="datetimeFigureOut">
              <a:rPr lang="nl-BE" smtClean="0"/>
              <a:t>17/05/2021</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83D1C0AD-FC21-454F-AE7A-D085E3C29BA8}" type="slidenum">
              <a:rPr lang="nl-BE" smtClean="0"/>
              <a:t>‹nr.›</a:t>
            </a:fld>
            <a:endParaRPr lang="nl-BE"/>
          </a:p>
        </p:txBody>
      </p:sp>
    </p:spTree>
    <p:extLst>
      <p:ext uri="{BB962C8B-B14F-4D97-AF65-F5344CB8AC3E}">
        <p14:creationId xmlns:p14="http://schemas.microsoft.com/office/powerpoint/2010/main" val="2048775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nl-NL"/>
              <a:t>Klik om de stijl te bewerken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D4EBF81-843B-46B1-A9BA-7A779217351D}" type="datetimeFigureOut">
              <a:rPr lang="nl-BE" smtClean="0"/>
              <a:t>17/05/2021</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83D1C0AD-FC21-454F-AE7A-D085E3C29BA8}" type="slidenum">
              <a:rPr lang="nl-BE" smtClean="0"/>
              <a:t>‹nr.›</a:t>
            </a:fld>
            <a:endParaRPr lang="nl-BE"/>
          </a:p>
        </p:txBody>
      </p:sp>
    </p:spTree>
    <p:extLst>
      <p:ext uri="{BB962C8B-B14F-4D97-AF65-F5344CB8AC3E}">
        <p14:creationId xmlns:p14="http://schemas.microsoft.com/office/powerpoint/2010/main" val="1016266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D4EBF81-843B-46B1-A9BA-7A779217351D}" type="datetimeFigureOut">
              <a:rPr lang="nl-BE" smtClean="0"/>
              <a:t>17/05/2021</a:t>
            </a:fld>
            <a:endParaRPr lang="nl-BE"/>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nl-BE"/>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83D1C0AD-FC21-454F-AE7A-D085E3C29BA8}" type="slidenum">
              <a:rPr lang="nl-BE" smtClean="0"/>
              <a:t>‹nr.›</a:t>
            </a:fld>
            <a:endParaRPr lang="nl-BE"/>
          </a:p>
        </p:txBody>
      </p:sp>
    </p:spTree>
    <p:extLst>
      <p:ext uri="{BB962C8B-B14F-4D97-AF65-F5344CB8AC3E}">
        <p14:creationId xmlns:p14="http://schemas.microsoft.com/office/powerpoint/2010/main" val="152021327"/>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mediavaardig.be/"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68025" y="4439084"/>
            <a:ext cx="12192000" cy="1041148"/>
          </a:xfrm>
        </p:spPr>
        <p:txBody>
          <a:bodyPr>
            <a:normAutofit fontScale="90000"/>
          </a:bodyPr>
          <a:lstStyle/>
          <a:p>
            <a:br>
              <a:rPr lang="nl-BE" dirty="0"/>
            </a:br>
            <a:r>
              <a:rPr lang="nl-BE" dirty="0"/>
              <a:t> </a:t>
            </a:r>
            <a:r>
              <a:rPr lang="nl-BE" b="1" dirty="0" err="1"/>
              <a:t>Startles</a:t>
            </a:r>
            <a:r>
              <a:rPr lang="nl-BE" b="1" dirty="0"/>
              <a:t>: basistechnieken</a:t>
            </a:r>
            <a:br>
              <a:rPr lang="nl-BE" b="1" dirty="0"/>
            </a:br>
            <a:br>
              <a:rPr lang="nl-BE" b="1" dirty="0"/>
            </a:br>
            <a:r>
              <a:rPr lang="nl-BE" b="1" dirty="0"/>
              <a:t>/ONDERDELEN VAN DE COMPUTER</a:t>
            </a:r>
            <a:br>
              <a:rPr lang="nl-BE" b="1" dirty="0"/>
            </a:br>
            <a:r>
              <a:rPr lang="nl-BE" b="1" dirty="0"/>
              <a:t>/MUIS</a:t>
            </a:r>
            <a:br>
              <a:rPr lang="nl-BE" b="1" dirty="0"/>
            </a:br>
            <a:r>
              <a:rPr lang="nl-BE" b="1" dirty="0"/>
              <a:t>/TOETSENBORD </a:t>
            </a:r>
            <a:r>
              <a:rPr lang="nl-BE" dirty="0"/>
              <a:t>	</a:t>
            </a:r>
            <a:br>
              <a:rPr lang="nl-BE" dirty="0"/>
            </a:br>
            <a:br>
              <a:rPr lang="nl-BE" dirty="0"/>
            </a:br>
            <a:endParaRPr lang="nl-BE" dirty="0"/>
          </a:p>
        </p:txBody>
      </p:sp>
      <p:sp>
        <p:nvSpPr>
          <p:cNvPr id="5" name="Ondertitel 4"/>
          <p:cNvSpPr>
            <a:spLocks noGrp="1"/>
          </p:cNvSpPr>
          <p:nvPr>
            <p:ph type="subTitle" idx="1"/>
          </p:nvPr>
        </p:nvSpPr>
        <p:spPr>
          <a:xfrm>
            <a:off x="214698" y="262468"/>
            <a:ext cx="6400800" cy="521304"/>
          </a:xfrm>
        </p:spPr>
        <p:txBody>
          <a:bodyPr/>
          <a:lstStyle/>
          <a:p>
            <a:r>
              <a:rPr lang="nl-BE" dirty="0"/>
              <a:t>4</a:t>
            </a:r>
            <a:r>
              <a:rPr lang="nl-BE" baseline="30000" dirty="0"/>
              <a:t>de</a:t>
            </a:r>
            <a:r>
              <a:rPr lang="nl-BE" dirty="0"/>
              <a:t> leerjaar</a:t>
            </a:r>
          </a:p>
        </p:txBody>
      </p:sp>
    </p:spTree>
    <p:extLst>
      <p:ext uri="{BB962C8B-B14F-4D97-AF65-F5344CB8AC3E}">
        <p14:creationId xmlns:p14="http://schemas.microsoft.com/office/powerpoint/2010/main" val="524785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7F40A7B-3BCC-455E-BE63-5D99878D38A0}"/>
              </a:ext>
            </a:extLst>
          </p:cNvPr>
          <p:cNvPicPr>
            <a:picLocks noChangeAspect="1"/>
          </p:cNvPicPr>
          <p:nvPr/>
        </p:nvPicPr>
        <p:blipFill>
          <a:blip r:embed="rId2"/>
          <a:stretch>
            <a:fillRect/>
          </a:stretch>
        </p:blipFill>
        <p:spPr>
          <a:xfrm>
            <a:off x="1402671" y="1614175"/>
            <a:ext cx="7048589" cy="4733359"/>
          </a:xfrm>
          <a:prstGeom prst="rect">
            <a:avLst/>
          </a:prstGeom>
        </p:spPr>
      </p:pic>
      <p:sp>
        <p:nvSpPr>
          <p:cNvPr id="3" name="Rechthoek 2">
            <a:extLst>
              <a:ext uri="{FF2B5EF4-FFF2-40B4-BE49-F238E27FC236}">
                <a16:creationId xmlns:a16="http://schemas.microsoft.com/office/drawing/2014/main" id="{6DA47013-1C5C-4877-A966-3014EA239057}"/>
              </a:ext>
            </a:extLst>
          </p:cNvPr>
          <p:cNvSpPr/>
          <p:nvPr/>
        </p:nvSpPr>
        <p:spPr>
          <a:xfrm>
            <a:off x="1402671" y="332458"/>
            <a:ext cx="8147936" cy="769441"/>
          </a:xfrm>
          <a:prstGeom prst="rect">
            <a:avLst/>
          </a:prstGeom>
        </p:spPr>
        <p:txBody>
          <a:bodyPr wrap="none">
            <a:spAutoFit/>
          </a:bodyPr>
          <a:lstStyle/>
          <a:p>
            <a:r>
              <a:rPr lang="nl-BE" sz="4400" b="1" dirty="0">
                <a:solidFill>
                  <a:srgbClr val="000000"/>
                </a:solidFill>
                <a:latin typeface="Calibri" panose="020F0502020204030204" pitchFamily="34" charset="0"/>
              </a:rPr>
              <a:t>ONDERDELEN VAN DE COMPUTER</a:t>
            </a:r>
            <a:endParaRPr lang="nl-BE" sz="4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620020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B1B2D6-1DC6-48F0-8B05-6DCA44155213}"/>
              </a:ext>
            </a:extLst>
          </p:cNvPr>
          <p:cNvSpPr>
            <a:spLocks noGrp="1"/>
          </p:cNvSpPr>
          <p:nvPr>
            <p:ph type="ctrTitle"/>
          </p:nvPr>
        </p:nvSpPr>
        <p:spPr>
          <a:xfrm>
            <a:off x="684212" y="685800"/>
            <a:ext cx="8628464" cy="1915358"/>
          </a:xfrm>
        </p:spPr>
        <p:txBody>
          <a:bodyPr/>
          <a:lstStyle/>
          <a:p>
            <a:pPr algn="ctr"/>
            <a:r>
              <a:rPr lang="nl-NL" dirty="0"/>
              <a:t>ANDERE SOORTEN</a:t>
            </a:r>
            <a:br>
              <a:rPr lang="nl-NL" dirty="0"/>
            </a:br>
            <a:r>
              <a:rPr lang="nl-NL" dirty="0"/>
              <a:t>COMPUTERS</a:t>
            </a:r>
            <a:endParaRPr lang="nl-BE" dirty="0"/>
          </a:p>
        </p:txBody>
      </p:sp>
    </p:spTree>
    <p:extLst>
      <p:ext uri="{BB962C8B-B14F-4D97-AF65-F5344CB8AC3E}">
        <p14:creationId xmlns:p14="http://schemas.microsoft.com/office/powerpoint/2010/main" val="4051499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79812A59-7058-40C6-B79C-42E34A39348E}"/>
              </a:ext>
            </a:extLst>
          </p:cNvPr>
          <p:cNvPicPr>
            <a:picLocks noChangeAspect="1"/>
          </p:cNvPicPr>
          <p:nvPr/>
        </p:nvPicPr>
        <p:blipFill>
          <a:blip r:embed="rId2"/>
          <a:stretch>
            <a:fillRect/>
          </a:stretch>
        </p:blipFill>
        <p:spPr>
          <a:xfrm>
            <a:off x="1050588" y="394258"/>
            <a:ext cx="8265835" cy="6069484"/>
          </a:xfrm>
          <a:prstGeom prst="rect">
            <a:avLst/>
          </a:prstGeom>
        </p:spPr>
      </p:pic>
    </p:spTree>
    <p:extLst>
      <p:ext uri="{BB962C8B-B14F-4D97-AF65-F5344CB8AC3E}">
        <p14:creationId xmlns:p14="http://schemas.microsoft.com/office/powerpoint/2010/main" val="1590586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79812A59-7058-40C6-B79C-42E34A39348E}"/>
              </a:ext>
            </a:extLst>
          </p:cNvPr>
          <p:cNvPicPr>
            <a:picLocks noChangeAspect="1"/>
          </p:cNvPicPr>
          <p:nvPr/>
        </p:nvPicPr>
        <p:blipFill>
          <a:blip r:embed="rId2"/>
          <a:stretch>
            <a:fillRect/>
          </a:stretch>
        </p:blipFill>
        <p:spPr>
          <a:xfrm>
            <a:off x="1050588" y="1004920"/>
            <a:ext cx="7434193" cy="5458821"/>
          </a:xfrm>
          <a:prstGeom prst="rect">
            <a:avLst/>
          </a:prstGeom>
        </p:spPr>
      </p:pic>
      <p:sp>
        <p:nvSpPr>
          <p:cNvPr id="3" name="Rechthoek 2">
            <a:extLst>
              <a:ext uri="{FF2B5EF4-FFF2-40B4-BE49-F238E27FC236}">
                <a16:creationId xmlns:a16="http://schemas.microsoft.com/office/drawing/2014/main" id="{6DA47013-1C5C-4877-A966-3014EA239057}"/>
              </a:ext>
            </a:extLst>
          </p:cNvPr>
          <p:cNvSpPr/>
          <p:nvPr/>
        </p:nvSpPr>
        <p:spPr>
          <a:xfrm>
            <a:off x="1050588" y="235479"/>
            <a:ext cx="2008114" cy="769441"/>
          </a:xfrm>
          <a:prstGeom prst="rect">
            <a:avLst/>
          </a:prstGeom>
        </p:spPr>
        <p:txBody>
          <a:bodyPr wrap="none">
            <a:spAutoFit/>
          </a:bodyPr>
          <a:lstStyle/>
          <a:p>
            <a:r>
              <a:rPr lang="nl-BE" sz="4400" b="1" dirty="0">
                <a:solidFill>
                  <a:srgbClr val="000000"/>
                </a:solidFill>
                <a:latin typeface="Calibri" panose="020F0502020204030204" pitchFamily="34" charset="0"/>
              </a:rPr>
              <a:t>LAPTOP</a:t>
            </a:r>
            <a:endParaRPr lang="nl-BE" sz="4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635820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tablet">
            <a:extLst>
              <a:ext uri="{FF2B5EF4-FFF2-40B4-BE49-F238E27FC236}">
                <a16:creationId xmlns:a16="http://schemas.microsoft.com/office/drawing/2014/main" id="{770E32AD-4FD1-4FB1-BE59-07D3D18288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8284" y="1074198"/>
            <a:ext cx="7644995" cy="4487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765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tablet">
            <a:extLst>
              <a:ext uri="{FF2B5EF4-FFF2-40B4-BE49-F238E27FC236}">
                <a16:creationId xmlns:a16="http://schemas.microsoft.com/office/drawing/2014/main" id="{770E32AD-4FD1-4FB1-BE59-07D3D18288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235" y="1237168"/>
            <a:ext cx="8148737" cy="4783559"/>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6DA47013-1C5C-4877-A966-3014EA239057}"/>
              </a:ext>
            </a:extLst>
          </p:cNvPr>
          <p:cNvSpPr/>
          <p:nvPr/>
        </p:nvSpPr>
        <p:spPr>
          <a:xfrm>
            <a:off x="489235" y="251491"/>
            <a:ext cx="1869935" cy="769441"/>
          </a:xfrm>
          <a:prstGeom prst="rect">
            <a:avLst/>
          </a:prstGeom>
        </p:spPr>
        <p:txBody>
          <a:bodyPr wrap="none">
            <a:spAutoFit/>
          </a:bodyPr>
          <a:lstStyle/>
          <a:p>
            <a:r>
              <a:rPr lang="nl-BE" sz="4400" b="1" dirty="0">
                <a:solidFill>
                  <a:srgbClr val="000000"/>
                </a:solidFill>
                <a:latin typeface="Calibri" panose="020F0502020204030204" pitchFamily="34" charset="0"/>
              </a:rPr>
              <a:t>TABLET</a:t>
            </a:r>
            <a:endParaRPr lang="nl-BE" sz="4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09463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tablet">
            <a:extLst>
              <a:ext uri="{FF2B5EF4-FFF2-40B4-BE49-F238E27FC236}">
                <a16:creationId xmlns:a16="http://schemas.microsoft.com/office/drawing/2014/main" id="{770E32AD-4FD1-4FB1-BE59-07D3D18288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560" y="1677880"/>
            <a:ext cx="6853561" cy="4023251"/>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6DA47013-1C5C-4877-A966-3014EA239057}"/>
              </a:ext>
            </a:extLst>
          </p:cNvPr>
          <p:cNvSpPr/>
          <p:nvPr/>
        </p:nvSpPr>
        <p:spPr>
          <a:xfrm>
            <a:off x="320560" y="295879"/>
            <a:ext cx="1869935" cy="769441"/>
          </a:xfrm>
          <a:prstGeom prst="rect">
            <a:avLst/>
          </a:prstGeom>
        </p:spPr>
        <p:txBody>
          <a:bodyPr wrap="none">
            <a:spAutoFit/>
          </a:bodyPr>
          <a:lstStyle/>
          <a:p>
            <a:r>
              <a:rPr lang="nl-BE" sz="4400" b="1" dirty="0">
                <a:solidFill>
                  <a:srgbClr val="000000"/>
                </a:solidFill>
                <a:latin typeface="Calibri" panose="020F0502020204030204" pitchFamily="34" charset="0"/>
              </a:rPr>
              <a:t>TABLET</a:t>
            </a:r>
            <a:endParaRPr lang="nl-BE" sz="4400" dirty="0">
              <a:solidFill>
                <a:srgbClr val="000000"/>
              </a:solidFill>
              <a:latin typeface="Calibri" panose="020F0502020204030204" pitchFamily="34" charset="0"/>
            </a:endParaRPr>
          </a:p>
        </p:txBody>
      </p:sp>
      <p:sp>
        <p:nvSpPr>
          <p:cNvPr id="2" name="Tekstvak 1">
            <a:extLst>
              <a:ext uri="{FF2B5EF4-FFF2-40B4-BE49-F238E27FC236}">
                <a16:creationId xmlns:a16="http://schemas.microsoft.com/office/drawing/2014/main" id="{74C8F045-35F0-49F1-BC1F-806B0C548F63}"/>
              </a:ext>
            </a:extLst>
          </p:cNvPr>
          <p:cNvSpPr txBox="1"/>
          <p:nvPr/>
        </p:nvSpPr>
        <p:spPr>
          <a:xfrm>
            <a:off x="7554897" y="2404898"/>
            <a:ext cx="2443298" cy="584775"/>
          </a:xfrm>
          <a:prstGeom prst="rect">
            <a:avLst/>
          </a:prstGeom>
          <a:noFill/>
        </p:spPr>
        <p:txBody>
          <a:bodyPr wrap="none" rtlCol="0">
            <a:spAutoFit/>
          </a:bodyPr>
          <a:lstStyle/>
          <a:p>
            <a:r>
              <a:rPr lang="nl-NL" sz="3200" dirty="0"/>
              <a:t>APPLE IPAD</a:t>
            </a:r>
            <a:endParaRPr lang="nl-BE" sz="3200" dirty="0"/>
          </a:p>
        </p:txBody>
      </p:sp>
      <p:sp>
        <p:nvSpPr>
          <p:cNvPr id="5" name="Tekstvak 4">
            <a:extLst>
              <a:ext uri="{FF2B5EF4-FFF2-40B4-BE49-F238E27FC236}">
                <a16:creationId xmlns:a16="http://schemas.microsoft.com/office/drawing/2014/main" id="{0BC52DFB-DD7E-416A-8885-82641F4E2AFA}"/>
              </a:ext>
            </a:extLst>
          </p:cNvPr>
          <p:cNvSpPr txBox="1"/>
          <p:nvPr/>
        </p:nvSpPr>
        <p:spPr>
          <a:xfrm>
            <a:off x="7554897" y="3140794"/>
            <a:ext cx="3964547" cy="584775"/>
          </a:xfrm>
          <a:prstGeom prst="rect">
            <a:avLst/>
          </a:prstGeom>
          <a:noFill/>
        </p:spPr>
        <p:txBody>
          <a:bodyPr wrap="none" rtlCol="0">
            <a:spAutoFit/>
          </a:bodyPr>
          <a:lstStyle/>
          <a:p>
            <a:r>
              <a:rPr lang="nl-NL" sz="3200" dirty="0"/>
              <a:t>SAMSUNG GALAXY</a:t>
            </a:r>
            <a:endParaRPr lang="nl-BE" sz="3200" dirty="0"/>
          </a:p>
        </p:txBody>
      </p:sp>
      <p:sp>
        <p:nvSpPr>
          <p:cNvPr id="6" name="Tekstvak 5">
            <a:extLst>
              <a:ext uri="{FF2B5EF4-FFF2-40B4-BE49-F238E27FC236}">
                <a16:creationId xmlns:a16="http://schemas.microsoft.com/office/drawing/2014/main" id="{1F75A3DE-23E2-4880-A09D-A5E18E40A92D}"/>
              </a:ext>
            </a:extLst>
          </p:cNvPr>
          <p:cNvSpPr txBox="1"/>
          <p:nvPr/>
        </p:nvSpPr>
        <p:spPr>
          <a:xfrm>
            <a:off x="7554897" y="3963425"/>
            <a:ext cx="1899879" cy="584775"/>
          </a:xfrm>
          <a:prstGeom prst="rect">
            <a:avLst/>
          </a:prstGeom>
          <a:noFill/>
        </p:spPr>
        <p:txBody>
          <a:bodyPr wrap="none" rtlCol="0">
            <a:spAutoFit/>
          </a:bodyPr>
          <a:lstStyle/>
          <a:p>
            <a:r>
              <a:rPr lang="nl-NL" sz="3200" dirty="0"/>
              <a:t>LENOVO</a:t>
            </a:r>
            <a:endParaRPr lang="nl-BE" sz="3200" dirty="0"/>
          </a:p>
        </p:txBody>
      </p:sp>
      <p:sp>
        <p:nvSpPr>
          <p:cNvPr id="8" name="Tekstvak 7">
            <a:extLst>
              <a:ext uri="{FF2B5EF4-FFF2-40B4-BE49-F238E27FC236}">
                <a16:creationId xmlns:a16="http://schemas.microsoft.com/office/drawing/2014/main" id="{32A39D91-91A9-470E-8A16-72A6CB4B13A4}"/>
              </a:ext>
            </a:extLst>
          </p:cNvPr>
          <p:cNvSpPr txBox="1"/>
          <p:nvPr/>
        </p:nvSpPr>
        <p:spPr>
          <a:xfrm>
            <a:off x="7554897" y="1545891"/>
            <a:ext cx="2201244" cy="707886"/>
          </a:xfrm>
          <a:prstGeom prst="rect">
            <a:avLst/>
          </a:prstGeom>
          <a:noFill/>
        </p:spPr>
        <p:txBody>
          <a:bodyPr wrap="none" rtlCol="0">
            <a:spAutoFit/>
          </a:bodyPr>
          <a:lstStyle/>
          <a:p>
            <a:r>
              <a:rPr lang="nl-NL" sz="4000" dirty="0">
                <a:solidFill>
                  <a:srgbClr val="FF0000"/>
                </a:solidFill>
              </a:rPr>
              <a:t>MERKEN</a:t>
            </a:r>
            <a:endParaRPr lang="nl-BE" sz="4000" dirty="0">
              <a:solidFill>
                <a:srgbClr val="FF0000"/>
              </a:solidFill>
            </a:endParaRPr>
          </a:p>
        </p:txBody>
      </p:sp>
    </p:spTree>
    <p:extLst>
      <p:ext uri="{BB962C8B-B14F-4D97-AF65-F5344CB8AC3E}">
        <p14:creationId xmlns:p14="http://schemas.microsoft.com/office/powerpoint/2010/main" val="2528352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CE185447-6843-4EF5-B5E0-16DB259C62AC}"/>
              </a:ext>
            </a:extLst>
          </p:cNvPr>
          <p:cNvPicPr>
            <a:picLocks noChangeAspect="1"/>
          </p:cNvPicPr>
          <p:nvPr/>
        </p:nvPicPr>
        <p:blipFill>
          <a:blip r:embed="rId2"/>
          <a:stretch>
            <a:fillRect/>
          </a:stretch>
        </p:blipFill>
        <p:spPr>
          <a:xfrm>
            <a:off x="3426781" y="1429051"/>
            <a:ext cx="2438492" cy="4344949"/>
          </a:xfrm>
          <a:prstGeom prst="rect">
            <a:avLst/>
          </a:prstGeom>
        </p:spPr>
      </p:pic>
    </p:spTree>
    <p:extLst>
      <p:ext uri="{BB962C8B-B14F-4D97-AF65-F5344CB8AC3E}">
        <p14:creationId xmlns:p14="http://schemas.microsoft.com/office/powerpoint/2010/main" val="70895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CE185447-6843-4EF5-B5E0-16DB259C62AC}"/>
              </a:ext>
            </a:extLst>
          </p:cNvPr>
          <p:cNvPicPr>
            <a:picLocks noChangeAspect="1"/>
          </p:cNvPicPr>
          <p:nvPr/>
        </p:nvPicPr>
        <p:blipFill>
          <a:blip r:embed="rId2"/>
          <a:stretch>
            <a:fillRect/>
          </a:stretch>
        </p:blipFill>
        <p:spPr>
          <a:xfrm>
            <a:off x="3911233" y="2597920"/>
            <a:ext cx="2184767" cy="3892858"/>
          </a:xfrm>
          <a:prstGeom prst="rect">
            <a:avLst/>
          </a:prstGeom>
        </p:spPr>
      </p:pic>
      <p:sp>
        <p:nvSpPr>
          <p:cNvPr id="3" name="Rechthoek 2">
            <a:extLst>
              <a:ext uri="{FF2B5EF4-FFF2-40B4-BE49-F238E27FC236}">
                <a16:creationId xmlns:a16="http://schemas.microsoft.com/office/drawing/2014/main" id="{6DA47013-1C5C-4877-A966-3014EA239057}"/>
              </a:ext>
            </a:extLst>
          </p:cNvPr>
          <p:cNvSpPr/>
          <p:nvPr/>
        </p:nvSpPr>
        <p:spPr>
          <a:xfrm>
            <a:off x="2514051" y="367222"/>
            <a:ext cx="4904612" cy="2123658"/>
          </a:xfrm>
          <a:prstGeom prst="rect">
            <a:avLst/>
          </a:prstGeom>
        </p:spPr>
        <p:txBody>
          <a:bodyPr wrap="none">
            <a:spAutoFit/>
          </a:bodyPr>
          <a:lstStyle/>
          <a:p>
            <a:pPr algn="ctr"/>
            <a:r>
              <a:rPr lang="nl-BE" sz="4400" b="1" dirty="0">
                <a:solidFill>
                  <a:srgbClr val="000000"/>
                </a:solidFill>
                <a:latin typeface="Calibri" panose="020F0502020204030204" pitchFamily="34" charset="0"/>
              </a:rPr>
              <a:t>MOBIELE TELEFOON</a:t>
            </a:r>
          </a:p>
          <a:p>
            <a:pPr algn="ctr"/>
            <a:r>
              <a:rPr lang="nl-BE" sz="4400" b="1" dirty="0">
                <a:solidFill>
                  <a:srgbClr val="000000"/>
                </a:solidFill>
                <a:latin typeface="Calibri" panose="020F0502020204030204" pitchFamily="34" charset="0"/>
              </a:rPr>
              <a:t>Of</a:t>
            </a:r>
          </a:p>
          <a:p>
            <a:pPr algn="ctr"/>
            <a:r>
              <a:rPr lang="nl-BE" sz="4400" b="1" dirty="0">
                <a:solidFill>
                  <a:srgbClr val="000000"/>
                </a:solidFill>
                <a:latin typeface="Calibri" panose="020F0502020204030204" pitchFamily="34" charset="0"/>
              </a:rPr>
              <a:t>GSM</a:t>
            </a:r>
            <a:endParaRPr lang="nl-BE" sz="4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764505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Playstation Ps4 Slim 500 Gb Zwart (9407577)">
            <a:extLst>
              <a:ext uri="{FF2B5EF4-FFF2-40B4-BE49-F238E27FC236}">
                <a16:creationId xmlns:a16="http://schemas.microsoft.com/office/drawing/2014/main" id="{9BAF169C-C98B-4C36-81B8-95774E001C0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3" name="Afbeelding 2">
            <a:extLst>
              <a:ext uri="{FF2B5EF4-FFF2-40B4-BE49-F238E27FC236}">
                <a16:creationId xmlns:a16="http://schemas.microsoft.com/office/drawing/2014/main" id="{3B7F674F-4200-4113-98B0-E705C51C441B}"/>
              </a:ext>
            </a:extLst>
          </p:cNvPr>
          <p:cNvPicPr>
            <a:picLocks noChangeAspect="1"/>
          </p:cNvPicPr>
          <p:nvPr/>
        </p:nvPicPr>
        <p:blipFill>
          <a:blip r:embed="rId2"/>
          <a:stretch>
            <a:fillRect/>
          </a:stretch>
        </p:blipFill>
        <p:spPr>
          <a:xfrm>
            <a:off x="2618912" y="1178695"/>
            <a:ext cx="4589801" cy="4376322"/>
          </a:xfrm>
          <a:prstGeom prst="rect">
            <a:avLst/>
          </a:prstGeom>
        </p:spPr>
      </p:pic>
    </p:spTree>
    <p:extLst>
      <p:ext uri="{BB962C8B-B14F-4D97-AF65-F5344CB8AC3E}">
        <p14:creationId xmlns:p14="http://schemas.microsoft.com/office/powerpoint/2010/main" val="1515367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BC7CC53B-424A-4289-9213-06A1C6DECF8F}"/>
              </a:ext>
            </a:extLst>
          </p:cNvPr>
          <p:cNvSpPr/>
          <p:nvPr/>
        </p:nvSpPr>
        <p:spPr>
          <a:xfrm>
            <a:off x="852256" y="766733"/>
            <a:ext cx="8291744" cy="4216539"/>
          </a:xfrm>
          <a:prstGeom prst="rect">
            <a:avLst/>
          </a:prstGeom>
        </p:spPr>
        <p:txBody>
          <a:bodyPr wrap="square">
            <a:spAutoFit/>
          </a:bodyPr>
          <a:lstStyle/>
          <a:p>
            <a:r>
              <a:rPr lang="nl-BE" sz="4000" b="1" dirty="0" err="1">
                <a:solidFill>
                  <a:srgbClr val="000000"/>
                </a:solidFill>
                <a:latin typeface="Calibri" panose="020F0502020204030204" pitchFamily="34" charset="0"/>
              </a:rPr>
              <a:t>Startles</a:t>
            </a:r>
            <a:r>
              <a:rPr lang="nl-BE" sz="4000" b="1" dirty="0">
                <a:solidFill>
                  <a:srgbClr val="000000"/>
                </a:solidFill>
                <a:latin typeface="Calibri" panose="020F0502020204030204" pitchFamily="34" charset="0"/>
              </a:rPr>
              <a:t>: basistechnieken </a:t>
            </a:r>
            <a:endParaRPr lang="nl-BE" sz="4000" dirty="0">
              <a:solidFill>
                <a:srgbClr val="000000"/>
              </a:solidFill>
              <a:latin typeface="Calibri" panose="020F0502020204030204" pitchFamily="34" charset="0"/>
            </a:endParaRPr>
          </a:p>
          <a:p>
            <a:r>
              <a:rPr lang="nl-BE" sz="2400" dirty="0">
                <a:solidFill>
                  <a:srgbClr val="000000"/>
                </a:solidFill>
                <a:latin typeface="Calibri" panose="020F0502020204030204" pitchFamily="34" charset="0"/>
              </a:rPr>
              <a:t>Tijd: 50’ </a:t>
            </a:r>
          </a:p>
          <a:p>
            <a:r>
              <a:rPr lang="nl-BE" sz="2400" dirty="0">
                <a:solidFill>
                  <a:srgbClr val="000000"/>
                </a:solidFill>
                <a:latin typeface="Calibri" panose="020F0502020204030204" pitchFamily="34" charset="0"/>
              </a:rPr>
              <a:t>2e leerjaar 	</a:t>
            </a:r>
          </a:p>
          <a:p>
            <a:r>
              <a:rPr lang="nl-BE" b="1" dirty="0">
                <a:solidFill>
                  <a:srgbClr val="000000"/>
                </a:solidFill>
                <a:latin typeface="Calibri" panose="020F0502020204030204" pitchFamily="34" charset="0"/>
              </a:rPr>
              <a:t>Doelen </a:t>
            </a:r>
            <a:r>
              <a:rPr lang="nl-BE" dirty="0">
                <a:solidFill>
                  <a:srgbClr val="000000"/>
                </a:solidFill>
                <a:latin typeface="Calibri" panose="020F0502020204030204" pitchFamily="34" charset="0"/>
              </a:rPr>
              <a:t>	</a:t>
            </a:r>
          </a:p>
          <a:p>
            <a:r>
              <a:rPr lang="nl-NL" dirty="0">
                <a:solidFill>
                  <a:srgbClr val="000000"/>
                </a:solidFill>
                <a:latin typeface="Calibri" panose="020F0502020204030204" pitchFamily="34" charset="0"/>
              </a:rPr>
              <a:t>1. De leerlingen kunnen de onderdelen van de computer benoemen en aanduiden. </a:t>
            </a:r>
          </a:p>
          <a:p>
            <a:r>
              <a:rPr lang="nl-NL" dirty="0">
                <a:solidFill>
                  <a:srgbClr val="000000"/>
                </a:solidFill>
                <a:latin typeface="Calibri" panose="020F0502020204030204" pitchFamily="34" charset="0"/>
              </a:rPr>
              <a:t>2. De leerlingen kunnen de computer starten. </a:t>
            </a:r>
          </a:p>
          <a:p>
            <a:r>
              <a:rPr lang="nl-NL" dirty="0">
                <a:solidFill>
                  <a:srgbClr val="000000"/>
                </a:solidFill>
                <a:latin typeface="Calibri" panose="020F0502020204030204" pitchFamily="34" charset="0"/>
              </a:rPr>
              <a:t>3. De leerlingen kunnen de met de computermuis bewegen en op de linkermuisknop klikken. </a:t>
            </a:r>
          </a:p>
          <a:p>
            <a:r>
              <a:rPr lang="nl-NL" dirty="0">
                <a:solidFill>
                  <a:srgbClr val="000000"/>
                </a:solidFill>
                <a:latin typeface="Calibri" panose="020F0502020204030204" pitchFamily="34" charset="0"/>
              </a:rPr>
              <a:t>4. De leerlingen kunnen met de computermuis dubbelklikken. </a:t>
            </a:r>
          </a:p>
          <a:p>
            <a:r>
              <a:rPr lang="nl-NL" dirty="0">
                <a:solidFill>
                  <a:srgbClr val="000000"/>
                </a:solidFill>
                <a:latin typeface="Calibri" panose="020F0502020204030204" pitchFamily="34" charset="0"/>
              </a:rPr>
              <a:t>5. De leerlingen kunnen Paint openen door middel van te dubbelklikken. </a:t>
            </a:r>
          </a:p>
          <a:p>
            <a:r>
              <a:rPr lang="nl-NL" dirty="0">
                <a:solidFill>
                  <a:srgbClr val="000000"/>
                </a:solidFill>
                <a:latin typeface="Calibri" panose="020F0502020204030204" pitchFamily="34" charset="0"/>
              </a:rPr>
              <a:t>6. De leerlingen kunnen het icoontje van Paint slepen naar een andere plaats. </a:t>
            </a:r>
          </a:p>
          <a:p>
            <a:r>
              <a:rPr lang="nl-NL" dirty="0">
                <a:solidFill>
                  <a:srgbClr val="000000"/>
                </a:solidFill>
                <a:latin typeface="Calibri" panose="020F0502020204030204" pitchFamily="34" charset="0"/>
              </a:rPr>
              <a:t>7. De leerlingen kunnen een venster openen/sluiten. </a:t>
            </a:r>
          </a:p>
          <a:p>
            <a:r>
              <a:rPr lang="nl-NL" dirty="0">
                <a:solidFill>
                  <a:srgbClr val="000000"/>
                </a:solidFill>
                <a:latin typeface="Calibri" panose="020F0502020204030204" pitchFamily="34" charset="0"/>
              </a:rPr>
              <a:t>8. De leerlingen kunnen de computer afsluiten met hulp van de leerkracht . </a:t>
            </a:r>
          </a:p>
        </p:txBody>
      </p:sp>
    </p:spTree>
    <p:extLst>
      <p:ext uri="{BB962C8B-B14F-4D97-AF65-F5344CB8AC3E}">
        <p14:creationId xmlns:p14="http://schemas.microsoft.com/office/powerpoint/2010/main" val="1100025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Playstation Ps4 Slim 500 Gb Zwart (9407577)">
            <a:extLst>
              <a:ext uri="{FF2B5EF4-FFF2-40B4-BE49-F238E27FC236}">
                <a16:creationId xmlns:a16="http://schemas.microsoft.com/office/drawing/2014/main" id="{9BAF169C-C98B-4C36-81B8-95774E001C0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3" name="Afbeelding 2">
            <a:extLst>
              <a:ext uri="{FF2B5EF4-FFF2-40B4-BE49-F238E27FC236}">
                <a16:creationId xmlns:a16="http://schemas.microsoft.com/office/drawing/2014/main" id="{3B7F674F-4200-4113-98B0-E705C51C441B}"/>
              </a:ext>
            </a:extLst>
          </p:cNvPr>
          <p:cNvPicPr>
            <a:picLocks noChangeAspect="1"/>
          </p:cNvPicPr>
          <p:nvPr/>
        </p:nvPicPr>
        <p:blipFill>
          <a:blip r:embed="rId2"/>
          <a:stretch>
            <a:fillRect/>
          </a:stretch>
        </p:blipFill>
        <p:spPr>
          <a:xfrm>
            <a:off x="2610034" y="1178695"/>
            <a:ext cx="4589801" cy="4376322"/>
          </a:xfrm>
          <a:prstGeom prst="rect">
            <a:avLst/>
          </a:prstGeom>
        </p:spPr>
      </p:pic>
      <p:sp>
        <p:nvSpPr>
          <p:cNvPr id="4" name="Rechthoek 3">
            <a:extLst>
              <a:ext uri="{FF2B5EF4-FFF2-40B4-BE49-F238E27FC236}">
                <a16:creationId xmlns:a16="http://schemas.microsoft.com/office/drawing/2014/main" id="{6DA47013-1C5C-4877-A966-3014EA239057}"/>
              </a:ext>
            </a:extLst>
          </p:cNvPr>
          <p:cNvSpPr/>
          <p:nvPr/>
        </p:nvSpPr>
        <p:spPr>
          <a:xfrm>
            <a:off x="3179876" y="409254"/>
            <a:ext cx="3467872" cy="769441"/>
          </a:xfrm>
          <a:prstGeom prst="rect">
            <a:avLst/>
          </a:prstGeom>
        </p:spPr>
        <p:txBody>
          <a:bodyPr wrap="none">
            <a:spAutoFit/>
          </a:bodyPr>
          <a:lstStyle/>
          <a:p>
            <a:r>
              <a:rPr lang="nl-BE" sz="4400" b="1" dirty="0">
                <a:solidFill>
                  <a:srgbClr val="000000"/>
                </a:solidFill>
                <a:latin typeface="Calibri" panose="020F0502020204030204" pitchFamily="34" charset="0"/>
              </a:rPr>
              <a:t>SPELCONSOLE</a:t>
            </a:r>
            <a:endParaRPr lang="nl-BE" sz="4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642136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Playstation Ps4 Slim 500 Gb Zwart (9407577)">
            <a:extLst>
              <a:ext uri="{FF2B5EF4-FFF2-40B4-BE49-F238E27FC236}">
                <a16:creationId xmlns:a16="http://schemas.microsoft.com/office/drawing/2014/main" id="{9BAF169C-C98B-4C36-81B8-95774E001C0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3" name="Afbeelding 2">
            <a:extLst>
              <a:ext uri="{FF2B5EF4-FFF2-40B4-BE49-F238E27FC236}">
                <a16:creationId xmlns:a16="http://schemas.microsoft.com/office/drawing/2014/main" id="{3B7F674F-4200-4113-98B0-E705C51C441B}"/>
              </a:ext>
            </a:extLst>
          </p:cNvPr>
          <p:cNvPicPr>
            <a:picLocks noChangeAspect="1"/>
          </p:cNvPicPr>
          <p:nvPr/>
        </p:nvPicPr>
        <p:blipFill>
          <a:blip r:embed="rId2"/>
          <a:stretch>
            <a:fillRect/>
          </a:stretch>
        </p:blipFill>
        <p:spPr>
          <a:xfrm>
            <a:off x="2610034" y="1178695"/>
            <a:ext cx="4589801" cy="4376322"/>
          </a:xfrm>
          <a:prstGeom prst="rect">
            <a:avLst/>
          </a:prstGeom>
        </p:spPr>
      </p:pic>
      <p:sp>
        <p:nvSpPr>
          <p:cNvPr id="4" name="Rechthoek 3">
            <a:extLst>
              <a:ext uri="{FF2B5EF4-FFF2-40B4-BE49-F238E27FC236}">
                <a16:creationId xmlns:a16="http://schemas.microsoft.com/office/drawing/2014/main" id="{6DA47013-1C5C-4877-A966-3014EA239057}"/>
              </a:ext>
            </a:extLst>
          </p:cNvPr>
          <p:cNvSpPr/>
          <p:nvPr/>
        </p:nvSpPr>
        <p:spPr>
          <a:xfrm>
            <a:off x="3179876" y="409254"/>
            <a:ext cx="3467872" cy="769441"/>
          </a:xfrm>
          <a:prstGeom prst="rect">
            <a:avLst/>
          </a:prstGeom>
        </p:spPr>
        <p:txBody>
          <a:bodyPr wrap="none">
            <a:spAutoFit/>
          </a:bodyPr>
          <a:lstStyle/>
          <a:p>
            <a:r>
              <a:rPr lang="nl-BE" sz="4400" b="1" dirty="0">
                <a:solidFill>
                  <a:srgbClr val="000000"/>
                </a:solidFill>
                <a:latin typeface="Calibri" panose="020F0502020204030204" pitchFamily="34" charset="0"/>
              </a:rPr>
              <a:t>SPELCONSOLE</a:t>
            </a:r>
            <a:endParaRPr lang="nl-BE" sz="4400" dirty="0">
              <a:solidFill>
                <a:srgbClr val="000000"/>
              </a:solidFill>
              <a:latin typeface="Calibri" panose="020F0502020204030204" pitchFamily="34" charset="0"/>
            </a:endParaRPr>
          </a:p>
        </p:txBody>
      </p:sp>
      <p:sp>
        <p:nvSpPr>
          <p:cNvPr id="6" name="Tekstvak 5">
            <a:extLst>
              <a:ext uri="{FF2B5EF4-FFF2-40B4-BE49-F238E27FC236}">
                <a16:creationId xmlns:a16="http://schemas.microsoft.com/office/drawing/2014/main" id="{7BFB2ADA-3CDB-4A3F-B4E1-14E3CBAA8A45}"/>
              </a:ext>
            </a:extLst>
          </p:cNvPr>
          <p:cNvSpPr txBox="1"/>
          <p:nvPr/>
        </p:nvSpPr>
        <p:spPr>
          <a:xfrm>
            <a:off x="7554897" y="1545891"/>
            <a:ext cx="2201244" cy="707886"/>
          </a:xfrm>
          <a:prstGeom prst="rect">
            <a:avLst/>
          </a:prstGeom>
          <a:noFill/>
        </p:spPr>
        <p:txBody>
          <a:bodyPr wrap="none" rtlCol="0">
            <a:spAutoFit/>
          </a:bodyPr>
          <a:lstStyle/>
          <a:p>
            <a:r>
              <a:rPr lang="nl-NL" sz="4000" dirty="0">
                <a:solidFill>
                  <a:srgbClr val="FF0000"/>
                </a:solidFill>
              </a:rPr>
              <a:t>MERKEN</a:t>
            </a:r>
            <a:endParaRPr lang="nl-BE" sz="4000" dirty="0">
              <a:solidFill>
                <a:srgbClr val="FF0000"/>
              </a:solidFill>
            </a:endParaRPr>
          </a:p>
        </p:txBody>
      </p:sp>
      <p:sp>
        <p:nvSpPr>
          <p:cNvPr id="7" name="Tekstvak 6">
            <a:extLst>
              <a:ext uri="{FF2B5EF4-FFF2-40B4-BE49-F238E27FC236}">
                <a16:creationId xmlns:a16="http://schemas.microsoft.com/office/drawing/2014/main" id="{916A1DAE-6048-4F75-852A-B5BB7FC51C41}"/>
              </a:ext>
            </a:extLst>
          </p:cNvPr>
          <p:cNvSpPr txBox="1"/>
          <p:nvPr/>
        </p:nvSpPr>
        <p:spPr>
          <a:xfrm>
            <a:off x="7554897" y="2404898"/>
            <a:ext cx="1391728" cy="584775"/>
          </a:xfrm>
          <a:prstGeom prst="rect">
            <a:avLst/>
          </a:prstGeom>
          <a:noFill/>
        </p:spPr>
        <p:txBody>
          <a:bodyPr wrap="none" rtlCol="0">
            <a:spAutoFit/>
          </a:bodyPr>
          <a:lstStyle/>
          <a:p>
            <a:r>
              <a:rPr lang="nl-NL" sz="3200" dirty="0"/>
              <a:t>X BOX</a:t>
            </a:r>
            <a:endParaRPr lang="nl-BE" sz="3200" dirty="0"/>
          </a:p>
        </p:txBody>
      </p:sp>
      <p:sp>
        <p:nvSpPr>
          <p:cNvPr id="8" name="Tekstvak 7">
            <a:extLst>
              <a:ext uri="{FF2B5EF4-FFF2-40B4-BE49-F238E27FC236}">
                <a16:creationId xmlns:a16="http://schemas.microsoft.com/office/drawing/2014/main" id="{47ED2235-2AD9-4D47-8CEA-83F2761591DB}"/>
              </a:ext>
            </a:extLst>
          </p:cNvPr>
          <p:cNvSpPr txBox="1"/>
          <p:nvPr/>
        </p:nvSpPr>
        <p:spPr>
          <a:xfrm>
            <a:off x="7559065" y="3092295"/>
            <a:ext cx="2775119" cy="584775"/>
          </a:xfrm>
          <a:prstGeom prst="rect">
            <a:avLst/>
          </a:prstGeom>
          <a:noFill/>
        </p:spPr>
        <p:txBody>
          <a:bodyPr wrap="none" rtlCol="0">
            <a:spAutoFit/>
          </a:bodyPr>
          <a:lstStyle/>
          <a:p>
            <a:r>
              <a:rPr lang="nl-NL" sz="3200" dirty="0"/>
              <a:t>PLAYSTATION</a:t>
            </a:r>
            <a:endParaRPr lang="nl-BE" sz="3200" dirty="0"/>
          </a:p>
        </p:txBody>
      </p:sp>
      <p:sp>
        <p:nvSpPr>
          <p:cNvPr id="9" name="Tekstvak 8">
            <a:extLst>
              <a:ext uri="{FF2B5EF4-FFF2-40B4-BE49-F238E27FC236}">
                <a16:creationId xmlns:a16="http://schemas.microsoft.com/office/drawing/2014/main" id="{4617C6F0-B7FC-4F14-9254-6B14132C1E59}"/>
              </a:ext>
            </a:extLst>
          </p:cNvPr>
          <p:cNvSpPr txBox="1"/>
          <p:nvPr/>
        </p:nvSpPr>
        <p:spPr>
          <a:xfrm>
            <a:off x="7554897" y="3828191"/>
            <a:ext cx="1665841" cy="584775"/>
          </a:xfrm>
          <a:prstGeom prst="rect">
            <a:avLst/>
          </a:prstGeom>
          <a:noFill/>
        </p:spPr>
        <p:txBody>
          <a:bodyPr wrap="none" rtlCol="0">
            <a:spAutoFit/>
          </a:bodyPr>
          <a:lstStyle/>
          <a:p>
            <a:r>
              <a:rPr lang="nl-NL" sz="3200" dirty="0"/>
              <a:t>SWITCH</a:t>
            </a:r>
            <a:endParaRPr lang="nl-BE" sz="3200" dirty="0"/>
          </a:p>
        </p:txBody>
      </p:sp>
    </p:spTree>
    <p:extLst>
      <p:ext uri="{BB962C8B-B14F-4D97-AF65-F5344CB8AC3E}">
        <p14:creationId xmlns:p14="http://schemas.microsoft.com/office/powerpoint/2010/main" val="1922632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9586" y="951006"/>
            <a:ext cx="8001000" cy="979715"/>
          </a:xfrm>
        </p:spPr>
        <p:txBody>
          <a:bodyPr/>
          <a:lstStyle/>
          <a:p>
            <a:r>
              <a:rPr lang="nl-BE" dirty="0">
                <a:solidFill>
                  <a:srgbClr val="FFC000"/>
                </a:solidFill>
              </a:rPr>
              <a:t>WERKEN MET DE MUIS</a:t>
            </a:r>
          </a:p>
        </p:txBody>
      </p:sp>
      <p:pic>
        <p:nvPicPr>
          <p:cNvPr id="9" name="Afbeelding 8">
            <a:extLst>
              <a:ext uri="{FF2B5EF4-FFF2-40B4-BE49-F238E27FC236}">
                <a16:creationId xmlns:a16="http://schemas.microsoft.com/office/drawing/2014/main" id="{A5AA5569-D905-4EFB-BD8F-F0A748EA2753}"/>
              </a:ext>
            </a:extLst>
          </p:cNvPr>
          <p:cNvPicPr>
            <a:picLocks noChangeAspect="1"/>
          </p:cNvPicPr>
          <p:nvPr/>
        </p:nvPicPr>
        <p:blipFill>
          <a:blip r:embed="rId2"/>
          <a:stretch>
            <a:fillRect/>
          </a:stretch>
        </p:blipFill>
        <p:spPr>
          <a:xfrm>
            <a:off x="3056207" y="2308596"/>
            <a:ext cx="3039793" cy="3039793"/>
          </a:xfrm>
          <a:prstGeom prst="rect">
            <a:avLst/>
          </a:prstGeom>
        </p:spPr>
      </p:pic>
    </p:spTree>
    <p:extLst>
      <p:ext uri="{BB962C8B-B14F-4D97-AF65-F5344CB8AC3E}">
        <p14:creationId xmlns:p14="http://schemas.microsoft.com/office/powerpoint/2010/main" val="3241222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17470" y="108855"/>
            <a:ext cx="8001000" cy="979715"/>
          </a:xfrm>
        </p:spPr>
        <p:txBody>
          <a:bodyPr/>
          <a:lstStyle/>
          <a:p>
            <a:r>
              <a:rPr lang="nl-BE" b="1" dirty="0">
                <a:solidFill>
                  <a:srgbClr val="FFC000"/>
                </a:solidFill>
              </a:rPr>
              <a:t>WERKEN MET DE MUIS</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6427" y="1458684"/>
            <a:ext cx="6867517" cy="4855029"/>
          </a:xfrm>
          <a:prstGeom prst="rect">
            <a:avLst/>
          </a:prstGeom>
        </p:spPr>
      </p:pic>
    </p:spTree>
    <p:extLst>
      <p:ext uri="{BB962C8B-B14F-4D97-AF65-F5344CB8AC3E}">
        <p14:creationId xmlns:p14="http://schemas.microsoft.com/office/powerpoint/2010/main" val="4223112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ctrTitle"/>
          </p:nvPr>
        </p:nvSpPr>
        <p:spPr>
          <a:xfrm>
            <a:off x="117469" y="-174171"/>
            <a:ext cx="10191302" cy="979715"/>
          </a:xfrm>
        </p:spPr>
        <p:txBody>
          <a:bodyPr>
            <a:normAutofit/>
          </a:bodyPr>
          <a:lstStyle/>
          <a:p>
            <a:r>
              <a:rPr lang="nl-BE" b="1" dirty="0">
                <a:solidFill>
                  <a:srgbClr val="FFC000"/>
                </a:solidFill>
              </a:rPr>
              <a:t>OEFENEN MET DE MUIS</a:t>
            </a:r>
          </a:p>
        </p:txBody>
      </p:sp>
      <p:sp>
        <p:nvSpPr>
          <p:cNvPr id="3" name="Tekstvak 2"/>
          <p:cNvSpPr txBox="1"/>
          <p:nvPr/>
        </p:nvSpPr>
        <p:spPr>
          <a:xfrm>
            <a:off x="248098" y="925286"/>
            <a:ext cx="8398453" cy="5355312"/>
          </a:xfrm>
          <a:prstGeom prst="rect">
            <a:avLst/>
          </a:prstGeom>
          <a:noFill/>
        </p:spPr>
        <p:txBody>
          <a:bodyPr wrap="none" rtlCol="0">
            <a:spAutoFit/>
          </a:bodyPr>
          <a:lstStyle/>
          <a:p>
            <a:r>
              <a:rPr lang="nl-BE" b="1" dirty="0">
                <a:solidFill>
                  <a:schemeClr val="accent1">
                    <a:lumMod val="50000"/>
                  </a:schemeClr>
                </a:solidFill>
              </a:rPr>
              <a:t>PROGRAMMA OPENEN</a:t>
            </a:r>
          </a:p>
          <a:p>
            <a:endParaRPr lang="nl-BE" dirty="0"/>
          </a:p>
          <a:p>
            <a:r>
              <a:rPr lang="nl-BE" u="sng" dirty="0"/>
              <a:t>METHODE 1</a:t>
            </a:r>
          </a:p>
          <a:p>
            <a:pPr marL="285750" indent="-285750">
              <a:buFont typeface="Arial" panose="020B0604020202020204" pitchFamily="34" charset="0"/>
              <a:buChar char="•"/>
            </a:pPr>
            <a:r>
              <a:rPr lang="nl-BE" dirty="0"/>
              <a:t>Duid een icoon aan op het bureaublad</a:t>
            </a:r>
          </a:p>
          <a:p>
            <a:pPr marL="285750" indent="-285750">
              <a:buFont typeface="Arial" panose="020B0604020202020204" pitchFamily="34" charset="0"/>
              <a:buChar char="•"/>
            </a:pPr>
            <a:r>
              <a:rPr lang="nl-BE" dirty="0"/>
              <a:t>Dubbelklik op het icoontje om het programma te openen</a:t>
            </a:r>
          </a:p>
          <a:p>
            <a:pPr marL="285750" indent="-285750">
              <a:buFont typeface="Arial" panose="020B0604020202020204" pitchFamily="34" charset="0"/>
              <a:buChar char="•"/>
            </a:pPr>
            <a:r>
              <a:rPr lang="nl-BE" dirty="0"/>
              <a:t>Sluit het programma via het kruisje links boven </a:t>
            </a:r>
          </a:p>
          <a:p>
            <a:pPr marL="285750" indent="-285750">
              <a:buFont typeface="Arial" panose="020B0604020202020204" pitchFamily="34" charset="0"/>
              <a:buChar char="•"/>
            </a:pPr>
            <a:endParaRPr lang="nl-BE" dirty="0"/>
          </a:p>
          <a:p>
            <a:r>
              <a:rPr lang="nl-BE" u="sng" dirty="0"/>
              <a:t>METHODE 2</a:t>
            </a:r>
          </a:p>
          <a:p>
            <a:pPr marL="285750" indent="-285750">
              <a:buFont typeface="Arial" panose="020B0604020202020204" pitchFamily="34" charset="0"/>
              <a:buChar char="•"/>
            </a:pPr>
            <a:r>
              <a:rPr lang="nl-BE" dirty="0"/>
              <a:t>Duid nu het icoontje aan door er 1 maal op te klikken</a:t>
            </a:r>
          </a:p>
          <a:p>
            <a:pPr marL="285750" indent="-285750">
              <a:buFont typeface="Arial" panose="020B0604020202020204" pitchFamily="34" charset="0"/>
              <a:buChar char="•"/>
            </a:pPr>
            <a:r>
              <a:rPr lang="nl-BE" dirty="0"/>
              <a:t>Het menu opent zich en klik nu op openen</a:t>
            </a:r>
          </a:p>
          <a:p>
            <a:pPr marL="285750" indent="-285750">
              <a:buFont typeface="Arial" panose="020B0604020202020204" pitchFamily="34" charset="0"/>
              <a:buChar char="•"/>
            </a:pPr>
            <a:r>
              <a:rPr lang="nl-BE" dirty="0"/>
              <a:t>Sluit het programma via het kruisje links boven</a:t>
            </a:r>
          </a:p>
          <a:p>
            <a:endParaRPr lang="nl-BE" dirty="0"/>
          </a:p>
          <a:p>
            <a:endParaRPr lang="nl-BE" dirty="0"/>
          </a:p>
          <a:p>
            <a:r>
              <a:rPr lang="nl-BE" b="1" dirty="0">
                <a:solidFill>
                  <a:schemeClr val="accent1">
                    <a:lumMod val="50000"/>
                  </a:schemeClr>
                </a:solidFill>
              </a:rPr>
              <a:t>ICOONTJE VERPLAATSEN</a:t>
            </a:r>
          </a:p>
          <a:p>
            <a:endParaRPr lang="nl-BE" b="1" dirty="0">
              <a:solidFill>
                <a:schemeClr val="accent1">
                  <a:lumMod val="50000"/>
                </a:schemeClr>
              </a:solidFill>
            </a:endParaRPr>
          </a:p>
          <a:p>
            <a:pPr marL="285750" indent="-285750">
              <a:buFont typeface="Arial" panose="020B0604020202020204" pitchFamily="34" charset="0"/>
              <a:buChar char="•"/>
            </a:pPr>
            <a:r>
              <a:rPr lang="nl-BE" dirty="0"/>
              <a:t>Klik op een icoontje op het bureaublad</a:t>
            </a:r>
          </a:p>
          <a:p>
            <a:pPr marL="285750" indent="-285750">
              <a:buFont typeface="Arial" panose="020B0604020202020204" pitchFamily="34" charset="0"/>
              <a:buChar char="•"/>
            </a:pPr>
            <a:r>
              <a:rPr lang="nl-BE" dirty="0"/>
              <a:t>Houd de </a:t>
            </a:r>
            <a:r>
              <a:rPr lang="nl-BE" dirty="0" err="1"/>
              <a:t>linkertoets</a:t>
            </a:r>
            <a:r>
              <a:rPr lang="nl-BE" dirty="0"/>
              <a:t> in en versleep het icoontje naar een andere plaats</a:t>
            </a:r>
          </a:p>
          <a:p>
            <a:pPr marL="285750" indent="-285750">
              <a:buFont typeface="Arial" panose="020B0604020202020204" pitchFamily="34" charset="0"/>
              <a:buChar char="•"/>
            </a:pPr>
            <a:r>
              <a:rPr lang="nl-BE" dirty="0"/>
              <a:t>Laat de linker muisknop los</a:t>
            </a:r>
          </a:p>
          <a:p>
            <a:pPr marL="285750" indent="-285750">
              <a:buFont typeface="Arial" panose="020B0604020202020204" pitchFamily="34" charset="0"/>
              <a:buChar char="•"/>
            </a:pPr>
            <a:endParaRPr lang="nl-BE" dirty="0"/>
          </a:p>
        </p:txBody>
      </p:sp>
    </p:spTree>
    <p:extLst>
      <p:ext uri="{BB962C8B-B14F-4D97-AF65-F5344CB8AC3E}">
        <p14:creationId xmlns:p14="http://schemas.microsoft.com/office/powerpoint/2010/main" val="2203559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600594" y="3813260"/>
            <a:ext cx="6591406" cy="646331"/>
          </a:xfrm>
          <a:prstGeom prst="rect">
            <a:avLst/>
          </a:prstGeom>
        </p:spPr>
        <p:txBody>
          <a:bodyPr wrap="square">
            <a:spAutoFit/>
          </a:bodyPr>
          <a:lstStyle/>
          <a:p>
            <a:r>
              <a:rPr lang="nl-BE" sz="3600" dirty="0">
                <a:hlinkClick r:id="rId2"/>
              </a:rPr>
              <a:t>www.mediavaardig.be</a:t>
            </a:r>
            <a:endParaRPr lang="nl-BE" sz="3600" dirty="0"/>
          </a:p>
        </p:txBody>
      </p:sp>
      <p:sp useBgFill="1">
        <p:nvSpPr>
          <p:cNvPr id="3" name="Rechthoek 2"/>
          <p:cNvSpPr/>
          <p:nvPr/>
        </p:nvSpPr>
        <p:spPr>
          <a:xfrm>
            <a:off x="542699" y="577334"/>
            <a:ext cx="10593388" cy="1323439"/>
          </a:xfrm>
          <a:prstGeom prst="rect">
            <a:avLst/>
          </a:prstGeom>
        </p:spPr>
        <p:txBody>
          <a:bodyPr wrap="square">
            <a:spAutoFit/>
          </a:bodyPr>
          <a:lstStyle/>
          <a:p>
            <a:endParaRPr lang="nl-BE" sz="4000" dirty="0">
              <a:solidFill>
                <a:srgbClr val="FFC000"/>
              </a:solidFill>
            </a:endParaRPr>
          </a:p>
          <a:p>
            <a:r>
              <a:rPr lang="nl-BE" sz="4000" dirty="0">
                <a:solidFill>
                  <a:srgbClr val="FFC000"/>
                </a:solidFill>
              </a:rPr>
              <a:t>We oefenen verder via volgende link:</a:t>
            </a:r>
          </a:p>
        </p:txBody>
      </p:sp>
      <p:sp>
        <p:nvSpPr>
          <p:cNvPr id="4" name="Rechthoek 3">
            <a:extLst>
              <a:ext uri="{FF2B5EF4-FFF2-40B4-BE49-F238E27FC236}">
                <a16:creationId xmlns:a16="http://schemas.microsoft.com/office/drawing/2014/main" id="{F6DB3C48-B1E7-4DA9-BE96-7F58F0CB6264}"/>
              </a:ext>
            </a:extLst>
          </p:cNvPr>
          <p:cNvSpPr/>
          <p:nvPr/>
        </p:nvSpPr>
        <p:spPr>
          <a:xfrm>
            <a:off x="859443" y="2556392"/>
            <a:ext cx="7151913" cy="769441"/>
          </a:xfrm>
          <a:prstGeom prst="rect">
            <a:avLst/>
          </a:prstGeom>
        </p:spPr>
        <p:txBody>
          <a:bodyPr wrap="square">
            <a:spAutoFit/>
          </a:bodyPr>
          <a:lstStyle/>
          <a:p>
            <a:r>
              <a:rPr lang="nl-BE" sz="4400" dirty="0"/>
              <a:t>Klik op </a:t>
            </a:r>
          </a:p>
        </p:txBody>
      </p:sp>
      <p:pic>
        <p:nvPicPr>
          <p:cNvPr id="6" name="Afbeelding 5">
            <a:extLst>
              <a:ext uri="{FF2B5EF4-FFF2-40B4-BE49-F238E27FC236}">
                <a16:creationId xmlns:a16="http://schemas.microsoft.com/office/drawing/2014/main" id="{F88BF459-3AB8-4DA1-850F-D98212844942}"/>
              </a:ext>
            </a:extLst>
          </p:cNvPr>
          <p:cNvPicPr>
            <a:picLocks noChangeAspect="1"/>
          </p:cNvPicPr>
          <p:nvPr/>
        </p:nvPicPr>
        <p:blipFill>
          <a:blip r:embed="rId3"/>
          <a:stretch>
            <a:fillRect/>
          </a:stretch>
        </p:blipFill>
        <p:spPr>
          <a:xfrm>
            <a:off x="3221478" y="2556392"/>
            <a:ext cx="980872" cy="980872"/>
          </a:xfrm>
          <a:prstGeom prst="rect">
            <a:avLst/>
          </a:prstGeom>
        </p:spPr>
      </p:pic>
      <p:sp>
        <p:nvSpPr>
          <p:cNvPr id="8" name="Rechthoek 7">
            <a:extLst>
              <a:ext uri="{FF2B5EF4-FFF2-40B4-BE49-F238E27FC236}">
                <a16:creationId xmlns:a16="http://schemas.microsoft.com/office/drawing/2014/main" id="{F08708FB-34E2-4BF6-A701-4AF469B90E61}"/>
              </a:ext>
            </a:extLst>
          </p:cNvPr>
          <p:cNvSpPr/>
          <p:nvPr/>
        </p:nvSpPr>
        <p:spPr>
          <a:xfrm>
            <a:off x="859443" y="3781391"/>
            <a:ext cx="7151913" cy="769441"/>
          </a:xfrm>
          <a:prstGeom prst="rect">
            <a:avLst/>
          </a:prstGeom>
        </p:spPr>
        <p:txBody>
          <a:bodyPr wrap="square">
            <a:spAutoFit/>
          </a:bodyPr>
          <a:lstStyle/>
          <a:p>
            <a:r>
              <a:rPr lang="nl-BE" sz="4400" dirty="0"/>
              <a:t>Type bovenaan: </a:t>
            </a:r>
          </a:p>
        </p:txBody>
      </p:sp>
    </p:spTree>
    <p:extLst>
      <p:ext uri="{BB962C8B-B14F-4D97-AF65-F5344CB8AC3E}">
        <p14:creationId xmlns:p14="http://schemas.microsoft.com/office/powerpoint/2010/main" val="237784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A5F09DDC-0A26-4879-9EFA-9B542F9912EA}"/>
              </a:ext>
            </a:extLst>
          </p:cNvPr>
          <p:cNvPicPr>
            <a:picLocks noChangeAspect="1"/>
          </p:cNvPicPr>
          <p:nvPr/>
        </p:nvPicPr>
        <p:blipFill>
          <a:blip r:embed="rId2"/>
          <a:stretch>
            <a:fillRect/>
          </a:stretch>
        </p:blipFill>
        <p:spPr>
          <a:xfrm>
            <a:off x="1616648" y="1065320"/>
            <a:ext cx="5975816" cy="4727359"/>
          </a:xfrm>
          <a:prstGeom prst="rect">
            <a:avLst/>
          </a:prstGeom>
        </p:spPr>
      </p:pic>
      <p:sp>
        <p:nvSpPr>
          <p:cNvPr id="3" name="Pijl: omlaag 2">
            <a:extLst>
              <a:ext uri="{FF2B5EF4-FFF2-40B4-BE49-F238E27FC236}">
                <a16:creationId xmlns:a16="http://schemas.microsoft.com/office/drawing/2014/main" id="{6C0C203A-CCDB-4F80-AD8A-4F5435332979}"/>
              </a:ext>
            </a:extLst>
          </p:cNvPr>
          <p:cNvSpPr/>
          <p:nvPr/>
        </p:nvSpPr>
        <p:spPr>
          <a:xfrm>
            <a:off x="2422187" y="2607013"/>
            <a:ext cx="836579" cy="13035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066620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ctrTitle"/>
          </p:nvPr>
        </p:nvSpPr>
        <p:spPr>
          <a:xfrm>
            <a:off x="1118955" y="2873828"/>
            <a:ext cx="10191302" cy="979715"/>
          </a:xfrm>
        </p:spPr>
        <p:txBody>
          <a:bodyPr>
            <a:normAutofit/>
          </a:bodyPr>
          <a:lstStyle/>
          <a:p>
            <a:r>
              <a:rPr lang="nl-BE" dirty="0">
                <a:solidFill>
                  <a:srgbClr val="FFC000"/>
                </a:solidFill>
              </a:rPr>
              <a:t>WERKEN MET Het TOESTSENBORD</a:t>
            </a:r>
          </a:p>
        </p:txBody>
      </p:sp>
    </p:spTree>
    <p:extLst>
      <p:ext uri="{BB962C8B-B14F-4D97-AF65-F5344CB8AC3E}">
        <p14:creationId xmlns:p14="http://schemas.microsoft.com/office/powerpoint/2010/main" val="337210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364350" y="330164"/>
            <a:ext cx="5534368" cy="3412496"/>
          </a:xfrm>
          <a:prstGeom prst="rect">
            <a:avLst/>
          </a:prstGeom>
        </p:spPr>
      </p:pic>
    </p:spTree>
    <p:extLst>
      <p:ext uri="{BB962C8B-B14F-4D97-AF65-F5344CB8AC3E}">
        <p14:creationId xmlns:p14="http://schemas.microsoft.com/office/powerpoint/2010/main" val="2518343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0404" y="765082"/>
            <a:ext cx="7138307" cy="5039645"/>
          </a:xfrm>
          <a:prstGeom prst="rect">
            <a:avLst/>
          </a:prstGeom>
        </p:spPr>
      </p:pic>
      <p:sp>
        <p:nvSpPr>
          <p:cNvPr id="3" name="Rechthoek 2">
            <a:extLst>
              <a:ext uri="{FF2B5EF4-FFF2-40B4-BE49-F238E27FC236}">
                <a16:creationId xmlns:a16="http://schemas.microsoft.com/office/drawing/2014/main" id="{84995559-9A46-4116-9D87-7F04B5FC41F1}"/>
              </a:ext>
            </a:extLst>
          </p:cNvPr>
          <p:cNvSpPr/>
          <p:nvPr/>
        </p:nvSpPr>
        <p:spPr>
          <a:xfrm>
            <a:off x="6445188" y="1695635"/>
            <a:ext cx="958788" cy="443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Rechthoek 3">
            <a:extLst>
              <a:ext uri="{FF2B5EF4-FFF2-40B4-BE49-F238E27FC236}">
                <a16:creationId xmlns:a16="http://schemas.microsoft.com/office/drawing/2014/main" id="{B6361D5F-AE6C-4E02-B6CE-8FCF9D150E15}"/>
              </a:ext>
            </a:extLst>
          </p:cNvPr>
          <p:cNvSpPr/>
          <p:nvPr/>
        </p:nvSpPr>
        <p:spPr>
          <a:xfrm>
            <a:off x="7325556" y="4274597"/>
            <a:ext cx="1552113" cy="887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Rechthoek 4">
            <a:extLst>
              <a:ext uri="{FF2B5EF4-FFF2-40B4-BE49-F238E27FC236}">
                <a16:creationId xmlns:a16="http://schemas.microsoft.com/office/drawing/2014/main" id="{F3874243-765B-42EA-AE35-8E9D268DE883}"/>
              </a:ext>
            </a:extLst>
          </p:cNvPr>
          <p:cNvSpPr/>
          <p:nvPr/>
        </p:nvSpPr>
        <p:spPr>
          <a:xfrm>
            <a:off x="6019060" y="4953740"/>
            <a:ext cx="1384916" cy="652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566951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2A7F39B1-28E0-4AB7-9278-A6676BAF340B}"/>
              </a:ext>
            </a:extLst>
          </p:cNvPr>
          <p:cNvSpPr/>
          <p:nvPr/>
        </p:nvSpPr>
        <p:spPr>
          <a:xfrm>
            <a:off x="926237" y="810023"/>
            <a:ext cx="8253274" cy="1754326"/>
          </a:xfrm>
          <a:prstGeom prst="rect">
            <a:avLst/>
          </a:prstGeom>
        </p:spPr>
        <p:txBody>
          <a:bodyPr wrap="square">
            <a:spAutoFit/>
          </a:bodyPr>
          <a:lstStyle/>
          <a:p>
            <a:r>
              <a:rPr lang="nl-BE" b="1" dirty="0">
                <a:solidFill>
                  <a:srgbClr val="000000"/>
                </a:solidFill>
                <a:latin typeface="Calibri" panose="020F0502020204030204" pitchFamily="34" charset="0"/>
              </a:rPr>
              <a:t>Materiaal </a:t>
            </a:r>
            <a:r>
              <a:rPr lang="nl-BE" dirty="0">
                <a:solidFill>
                  <a:srgbClr val="000000"/>
                </a:solidFill>
                <a:latin typeface="Calibri" panose="020F0502020204030204" pitchFamily="34" charset="0"/>
              </a:rPr>
              <a:t>	Computerlokaal </a:t>
            </a:r>
          </a:p>
          <a:p>
            <a:r>
              <a:rPr lang="nl-BE" dirty="0">
                <a:solidFill>
                  <a:srgbClr val="000000"/>
                </a:solidFill>
                <a:latin typeface="Calibri" panose="020F0502020204030204" pitchFamily="34" charset="0"/>
              </a:rPr>
              <a:t>Afbeeldingen 	</a:t>
            </a:r>
          </a:p>
          <a:p>
            <a:r>
              <a:rPr lang="nl-NL" b="1" dirty="0">
                <a:solidFill>
                  <a:srgbClr val="000000"/>
                </a:solidFill>
                <a:latin typeface="Calibri" panose="020F0502020204030204" pitchFamily="34" charset="0"/>
              </a:rPr>
              <a:t>Beginsituatie </a:t>
            </a:r>
            <a:r>
              <a:rPr lang="nl-NL" dirty="0">
                <a:solidFill>
                  <a:srgbClr val="000000"/>
                </a:solidFill>
                <a:latin typeface="Calibri" panose="020F0502020204030204" pitchFamily="34" charset="0"/>
              </a:rPr>
              <a:t>	De leerlingen van het eerste leerjaar hebben nog niet met een computer gewerkt. Er zijn wellicht kinderen die van thuis uit in contact zijn gekomen met een computer, tablet, iPad, … </a:t>
            </a:r>
          </a:p>
          <a:p>
            <a:r>
              <a:rPr lang="nl-NL" dirty="0">
                <a:solidFill>
                  <a:srgbClr val="000000"/>
                </a:solidFill>
                <a:latin typeface="Calibri" panose="020F0502020204030204" pitchFamily="34" charset="0"/>
              </a:rPr>
              <a:t>Maar het werken met de programma’s Paint en Word kennen ze uiteraard nog niet. </a:t>
            </a:r>
            <a:endParaRPr lang="nl-BE" dirty="0"/>
          </a:p>
        </p:txBody>
      </p:sp>
    </p:spTree>
    <p:extLst>
      <p:ext uri="{BB962C8B-B14F-4D97-AF65-F5344CB8AC3E}">
        <p14:creationId xmlns:p14="http://schemas.microsoft.com/office/powerpoint/2010/main" val="1190098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1943" y="969269"/>
            <a:ext cx="7138307" cy="5039645"/>
          </a:xfrm>
          <a:prstGeom prst="rect">
            <a:avLst/>
          </a:prstGeom>
        </p:spPr>
      </p:pic>
    </p:spTree>
    <p:extLst>
      <p:ext uri="{BB962C8B-B14F-4D97-AF65-F5344CB8AC3E}">
        <p14:creationId xmlns:p14="http://schemas.microsoft.com/office/powerpoint/2010/main" val="717127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170120" y="2488019"/>
            <a:ext cx="11880325" cy="4220091"/>
          </a:xfrm>
          <a:prstGeom prst="rect">
            <a:avLst/>
          </a:prstGeom>
        </p:spPr>
      </p:pic>
      <p:sp>
        <p:nvSpPr>
          <p:cNvPr id="3" name="Titel 1"/>
          <p:cNvSpPr txBox="1">
            <a:spLocks/>
          </p:cNvSpPr>
          <p:nvPr/>
        </p:nvSpPr>
        <p:spPr>
          <a:xfrm>
            <a:off x="395941" y="322014"/>
            <a:ext cx="10191302" cy="979715"/>
          </a:xfrm>
          <a:prstGeom prst="rect">
            <a:avLst/>
          </a:prstGeom>
        </p:spPr>
        <p:txBody>
          <a:bodyP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BE">
                <a:solidFill>
                  <a:srgbClr val="FFC000"/>
                </a:solidFill>
              </a:rPr>
              <a:t>WERKEN MET Het TOESTSENBORD</a:t>
            </a:r>
            <a:endParaRPr lang="nl-BE" dirty="0">
              <a:solidFill>
                <a:srgbClr val="FFC000"/>
              </a:solidFill>
            </a:endParaRPr>
          </a:p>
        </p:txBody>
      </p:sp>
    </p:spTree>
    <p:extLst>
      <p:ext uri="{BB962C8B-B14F-4D97-AF65-F5344CB8AC3E}">
        <p14:creationId xmlns:p14="http://schemas.microsoft.com/office/powerpoint/2010/main" val="1229689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8489" y="768123"/>
            <a:ext cx="6938281" cy="5495925"/>
          </a:xfrm>
          <a:prstGeom prst="rect">
            <a:avLst/>
          </a:prstGeom>
        </p:spPr>
      </p:pic>
    </p:spTree>
    <p:extLst>
      <p:ext uri="{BB962C8B-B14F-4D97-AF65-F5344CB8AC3E}">
        <p14:creationId xmlns:p14="http://schemas.microsoft.com/office/powerpoint/2010/main" val="4012730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ctrTitle"/>
          </p:nvPr>
        </p:nvSpPr>
        <p:spPr>
          <a:xfrm>
            <a:off x="595698" y="0"/>
            <a:ext cx="11073788" cy="1041148"/>
          </a:xfrm>
        </p:spPr>
        <p:txBody>
          <a:bodyPr>
            <a:normAutofit/>
          </a:bodyPr>
          <a:lstStyle/>
          <a:p>
            <a:r>
              <a:rPr lang="nl-BE" b="1" dirty="0">
                <a:solidFill>
                  <a:srgbClr val="FFC000"/>
                </a:solidFill>
              </a:rPr>
              <a:t>Toetsen met 1 of meerdere tekens</a:t>
            </a:r>
          </a:p>
        </p:txBody>
      </p:sp>
      <p:pic>
        <p:nvPicPr>
          <p:cNvPr id="4" name="Afbeelding 3"/>
          <p:cNvPicPr>
            <a:picLocks noChangeAspect="1"/>
          </p:cNvPicPr>
          <p:nvPr/>
        </p:nvPicPr>
        <p:blipFill>
          <a:blip r:embed="rId2"/>
          <a:stretch>
            <a:fillRect/>
          </a:stretch>
        </p:blipFill>
        <p:spPr>
          <a:xfrm>
            <a:off x="437073" y="2682197"/>
            <a:ext cx="3086100" cy="1905000"/>
          </a:xfrm>
          <a:prstGeom prst="rect">
            <a:avLst/>
          </a:prstGeom>
        </p:spPr>
      </p:pic>
      <p:pic>
        <p:nvPicPr>
          <p:cNvPr id="7" name="Afbeelding 6"/>
          <p:cNvPicPr>
            <a:picLocks noChangeAspect="1"/>
          </p:cNvPicPr>
          <p:nvPr/>
        </p:nvPicPr>
        <p:blipFill>
          <a:blip r:embed="rId3"/>
          <a:stretch>
            <a:fillRect/>
          </a:stretch>
        </p:blipFill>
        <p:spPr>
          <a:xfrm>
            <a:off x="4287611" y="1589314"/>
            <a:ext cx="7381875" cy="4724400"/>
          </a:xfrm>
          <a:prstGeom prst="rect">
            <a:avLst/>
          </a:prstGeom>
        </p:spPr>
      </p:pic>
    </p:spTree>
    <p:extLst>
      <p:ext uri="{BB962C8B-B14F-4D97-AF65-F5344CB8AC3E}">
        <p14:creationId xmlns:p14="http://schemas.microsoft.com/office/powerpoint/2010/main" val="2343461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25992" y="1116050"/>
            <a:ext cx="10191302" cy="979715"/>
          </a:xfrm>
        </p:spPr>
        <p:txBody>
          <a:bodyPr>
            <a:normAutofit/>
          </a:bodyPr>
          <a:lstStyle/>
          <a:p>
            <a:r>
              <a:rPr lang="nl-BE" dirty="0">
                <a:solidFill>
                  <a:srgbClr val="FFC000"/>
                </a:solidFill>
              </a:rPr>
              <a:t>OEFENEN VIA DE BROWSER</a:t>
            </a:r>
          </a:p>
        </p:txBody>
      </p:sp>
    </p:spTree>
    <p:extLst>
      <p:ext uri="{BB962C8B-B14F-4D97-AF65-F5344CB8AC3E}">
        <p14:creationId xmlns:p14="http://schemas.microsoft.com/office/powerpoint/2010/main" val="600051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8370" y="1276299"/>
            <a:ext cx="8534400" cy="1507067"/>
          </a:xfrm>
        </p:spPr>
        <p:txBody>
          <a:bodyPr>
            <a:normAutofit/>
          </a:bodyPr>
          <a:lstStyle/>
          <a:p>
            <a:r>
              <a:rPr lang="nl-BE" sz="8800" b="1" dirty="0"/>
              <a:t>OEFENEN</a:t>
            </a:r>
          </a:p>
        </p:txBody>
      </p:sp>
    </p:spTree>
    <p:extLst>
      <p:ext uri="{BB962C8B-B14F-4D97-AF65-F5344CB8AC3E}">
        <p14:creationId xmlns:p14="http://schemas.microsoft.com/office/powerpoint/2010/main" val="25253591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849086" y="3951904"/>
            <a:ext cx="7151913" cy="769441"/>
          </a:xfrm>
          <a:prstGeom prst="rect">
            <a:avLst/>
          </a:prstGeom>
        </p:spPr>
        <p:txBody>
          <a:bodyPr wrap="square">
            <a:spAutoFit/>
          </a:bodyPr>
          <a:lstStyle/>
          <a:p>
            <a:r>
              <a:rPr lang="nl-BE" sz="4400" dirty="0"/>
              <a:t>ikoefen.be</a:t>
            </a:r>
          </a:p>
        </p:txBody>
      </p:sp>
      <p:sp useBgFill="1">
        <p:nvSpPr>
          <p:cNvPr id="3" name="Rechthoek 2"/>
          <p:cNvSpPr/>
          <p:nvPr/>
        </p:nvSpPr>
        <p:spPr>
          <a:xfrm>
            <a:off x="542699" y="577334"/>
            <a:ext cx="10593388" cy="1938992"/>
          </a:xfrm>
          <a:prstGeom prst="rect">
            <a:avLst/>
          </a:prstGeom>
        </p:spPr>
        <p:txBody>
          <a:bodyPr wrap="square">
            <a:spAutoFit/>
          </a:bodyPr>
          <a:lstStyle/>
          <a:p>
            <a:r>
              <a:rPr lang="nl-BE" sz="4000" b="1" dirty="0">
                <a:solidFill>
                  <a:srgbClr val="FFC000"/>
                </a:solidFill>
              </a:rPr>
              <a:t>Klaar?</a:t>
            </a:r>
          </a:p>
          <a:p>
            <a:endParaRPr lang="nl-BE" sz="4000" dirty="0">
              <a:solidFill>
                <a:srgbClr val="FFC000"/>
              </a:solidFill>
            </a:endParaRPr>
          </a:p>
          <a:p>
            <a:r>
              <a:rPr lang="nl-BE" sz="4000" dirty="0">
                <a:solidFill>
                  <a:srgbClr val="FFC000"/>
                </a:solidFill>
              </a:rPr>
              <a:t>Oefen verder via volgende link:</a:t>
            </a:r>
          </a:p>
        </p:txBody>
      </p:sp>
    </p:spTree>
    <p:extLst>
      <p:ext uri="{BB962C8B-B14F-4D97-AF65-F5344CB8AC3E}">
        <p14:creationId xmlns:p14="http://schemas.microsoft.com/office/powerpoint/2010/main" val="2654135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A5F09DDC-0A26-4879-9EFA-9B542F9912EA}"/>
              </a:ext>
            </a:extLst>
          </p:cNvPr>
          <p:cNvPicPr>
            <a:picLocks noChangeAspect="1"/>
          </p:cNvPicPr>
          <p:nvPr/>
        </p:nvPicPr>
        <p:blipFill>
          <a:blip r:embed="rId2"/>
          <a:stretch>
            <a:fillRect/>
          </a:stretch>
        </p:blipFill>
        <p:spPr>
          <a:xfrm>
            <a:off x="348796" y="490509"/>
            <a:ext cx="7498032" cy="5931556"/>
          </a:xfrm>
          <a:prstGeom prst="rect">
            <a:avLst/>
          </a:prstGeom>
        </p:spPr>
      </p:pic>
      <p:sp>
        <p:nvSpPr>
          <p:cNvPr id="3" name="Pijl: omlaag 2">
            <a:extLst>
              <a:ext uri="{FF2B5EF4-FFF2-40B4-BE49-F238E27FC236}">
                <a16:creationId xmlns:a16="http://schemas.microsoft.com/office/drawing/2014/main" id="{6C0C203A-CCDB-4F80-AD8A-4F5435332979}"/>
              </a:ext>
            </a:extLst>
          </p:cNvPr>
          <p:cNvSpPr/>
          <p:nvPr/>
        </p:nvSpPr>
        <p:spPr>
          <a:xfrm>
            <a:off x="4286497" y="2624768"/>
            <a:ext cx="836579" cy="13035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6995500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ctrTitle"/>
          </p:nvPr>
        </p:nvSpPr>
        <p:spPr>
          <a:xfrm>
            <a:off x="800412" y="0"/>
            <a:ext cx="11073788" cy="1041148"/>
          </a:xfrm>
        </p:spPr>
        <p:txBody>
          <a:bodyPr>
            <a:normAutofit fontScale="90000"/>
          </a:bodyPr>
          <a:lstStyle/>
          <a:p>
            <a:r>
              <a:rPr lang="nl-BE" b="1" dirty="0">
                <a:solidFill>
                  <a:srgbClr val="FFC000"/>
                </a:solidFill>
              </a:rPr>
              <a:t>Vreemde tekens op het toetsenbord</a:t>
            </a:r>
          </a:p>
        </p:txBody>
      </p:sp>
      <p:sp>
        <p:nvSpPr>
          <p:cNvPr id="5" name="Ondertitel 4"/>
          <p:cNvSpPr>
            <a:spLocks noGrp="1"/>
          </p:cNvSpPr>
          <p:nvPr>
            <p:ph type="subTitle" idx="1"/>
          </p:nvPr>
        </p:nvSpPr>
        <p:spPr>
          <a:xfrm>
            <a:off x="564470" y="4782588"/>
            <a:ext cx="6400800" cy="1947333"/>
          </a:xfrm>
        </p:spPr>
        <p:txBody>
          <a:bodyPr>
            <a:normAutofit/>
          </a:bodyPr>
          <a:lstStyle/>
          <a:p>
            <a:r>
              <a:rPr lang="nl-BE" sz="4400" dirty="0"/>
              <a:t>www.oefen.be/53407</a:t>
            </a:r>
          </a:p>
        </p:txBody>
      </p:sp>
      <p:sp useBgFill="1">
        <p:nvSpPr>
          <p:cNvPr id="6" name="Rechthoek 5"/>
          <p:cNvSpPr/>
          <p:nvPr/>
        </p:nvSpPr>
        <p:spPr>
          <a:xfrm>
            <a:off x="564470" y="1720334"/>
            <a:ext cx="10593388" cy="2554545"/>
          </a:xfrm>
          <a:prstGeom prst="rect">
            <a:avLst/>
          </a:prstGeom>
        </p:spPr>
        <p:txBody>
          <a:bodyPr wrap="square">
            <a:spAutoFit/>
          </a:bodyPr>
          <a:lstStyle/>
          <a:p>
            <a:r>
              <a:rPr lang="nl-BE" sz="4000" b="1" dirty="0"/>
              <a:t>Laten we oefenen! </a:t>
            </a:r>
            <a:r>
              <a:rPr lang="nl-BE" b="1" dirty="0"/>
              <a:t>(4de leerjaar)</a:t>
            </a:r>
          </a:p>
          <a:p>
            <a:endParaRPr lang="nl-BE" sz="4000" dirty="0"/>
          </a:p>
          <a:p>
            <a:r>
              <a:rPr lang="nl-BE" sz="4000" dirty="0"/>
              <a:t>Open een internetvenster en geef volgende link in:</a:t>
            </a:r>
          </a:p>
        </p:txBody>
      </p:sp>
    </p:spTree>
    <p:extLst>
      <p:ext uri="{BB962C8B-B14F-4D97-AF65-F5344CB8AC3E}">
        <p14:creationId xmlns:p14="http://schemas.microsoft.com/office/powerpoint/2010/main" val="31838420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00412" y="0"/>
            <a:ext cx="11073788" cy="1041148"/>
          </a:xfrm>
        </p:spPr>
        <p:txBody>
          <a:bodyPr>
            <a:normAutofit fontScale="90000"/>
          </a:bodyPr>
          <a:lstStyle/>
          <a:p>
            <a:r>
              <a:rPr lang="nl-BE" b="1" dirty="0">
                <a:solidFill>
                  <a:srgbClr val="FFC000"/>
                </a:solidFill>
              </a:rPr>
              <a:t>Vreemde tekens op het toetsenbord</a:t>
            </a:r>
          </a:p>
        </p:txBody>
      </p:sp>
      <p:sp>
        <p:nvSpPr>
          <p:cNvPr id="5" name="Ondertitel 4"/>
          <p:cNvSpPr>
            <a:spLocks noGrp="1"/>
          </p:cNvSpPr>
          <p:nvPr>
            <p:ph type="subTitle" idx="1"/>
          </p:nvPr>
        </p:nvSpPr>
        <p:spPr>
          <a:xfrm>
            <a:off x="564470" y="4782588"/>
            <a:ext cx="6400800" cy="1947333"/>
          </a:xfrm>
        </p:spPr>
        <p:txBody>
          <a:bodyPr>
            <a:normAutofit/>
          </a:bodyPr>
          <a:lstStyle/>
          <a:p>
            <a:r>
              <a:rPr lang="nl-BE" sz="4400" dirty="0"/>
              <a:t>www.oefen.be/28132</a:t>
            </a:r>
          </a:p>
        </p:txBody>
      </p:sp>
      <p:sp useBgFill="1">
        <p:nvSpPr>
          <p:cNvPr id="6" name="Rechthoek 5"/>
          <p:cNvSpPr/>
          <p:nvPr/>
        </p:nvSpPr>
        <p:spPr>
          <a:xfrm>
            <a:off x="564470" y="1720334"/>
            <a:ext cx="10593388" cy="2554545"/>
          </a:xfrm>
          <a:prstGeom prst="rect">
            <a:avLst/>
          </a:prstGeom>
        </p:spPr>
        <p:txBody>
          <a:bodyPr wrap="square">
            <a:spAutoFit/>
          </a:bodyPr>
          <a:lstStyle/>
          <a:p>
            <a:r>
              <a:rPr lang="nl-BE" sz="4000" b="1" dirty="0"/>
              <a:t>Laten we oefenen! </a:t>
            </a:r>
            <a:r>
              <a:rPr lang="nl-BE" b="1" dirty="0"/>
              <a:t>(2</a:t>
            </a:r>
            <a:r>
              <a:rPr lang="nl-BE" b="1" baseline="30000" dirty="0"/>
              <a:t>de</a:t>
            </a:r>
            <a:r>
              <a:rPr lang="nl-BE" b="1" dirty="0"/>
              <a:t> leerjaar)</a:t>
            </a:r>
          </a:p>
          <a:p>
            <a:endParaRPr lang="nl-BE" sz="4000" dirty="0"/>
          </a:p>
          <a:p>
            <a:r>
              <a:rPr lang="nl-BE" sz="4000" dirty="0"/>
              <a:t>Open een internetvenster en geef volgende link in:</a:t>
            </a:r>
          </a:p>
        </p:txBody>
      </p:sp>
    </p:spTree>
    <p:extLst>
      <p:ext uri="{BB962C8B-B14F-4D97-AF65-F5344CB8AC3E}">
        <p14:creationId xmlns:p14="http://schemas.microsoft.com/office/powerpoint/2010/main" val="142107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12625FF3-B973-4BA8-8CC9-893ABAE0477C}"/>
              </a:ext>
            </a:extLst>
          </p:cNvPr>
          <p:cNvSpPr/>
          <p:nvPr/>
        </p:nvSpPr>
        <p:spPr>
          <a:xfrm>
            <a:off x="932155" y="223837"/>
            <a:ext cx="8584707" cy="6278642"/>
          </a:xfrm>
          <a:prstGeom prst="rect">
            <a:avLst/>
          </a:prstGeom>
        </p:spPr>
        <p:txBody>
          <a:bodyPr wrap="square">
            <a:spAutoFit/>
          </a:bodyPr>
          <a:lstStyle/>
          <a:p>
            <a:r>
              <a:rPr lang="nl-BE" dirty="0">
                <a:solidFill>
                  <a:srgbClr val="000000"/>
                </a:solidFill>
                <a:latin typeface="Calibri" panose="020F0502020204030204" pitchFamily="34" charset="0"/>
              </a:rPr>
              <a:t>	</a:t>
            </a:r>
          </a:p>
          <a:p>
            <a:r>
              <a:rPr lang="nl-NL" dirty="0">
                <a:solidFill>
                  <a:srgbClr val="000000"/>
                </a:solidFill>
                <a:latin typeface="Calibri" panose="020F0502020204030204" pitchFamily="34" charset="0"/>
              </a:rPr>
              <a:t>	</a:t>
            </a:r>
          </a:p>
          <a:p>
            <a:r>
              <a:rPr lang="nl-BE" sz="2400" b="1" dirty="0">
                <a:solidFill>
                  <a:srgbClr val="000000"/>
                </a:solidFill>
                <a:latin typeface="Calibri" panose="020F0502020204030204" pitchFamily="34" charset="0"/>
              </a:rPr>
              <a:t>Lesplan </a:t>
            </a:r>
            <a:r>
              <a:rPr lang="nl-BE" sz="2400" dirty="0">
                <a:solidFill>
                  <a:srgbClr val="000000"/>
                </a:solidFill>
                <a:latin typeface="Calibri" panose="020F0502020204030204" pitchFamily="34" charset="0"/>
              </a:rPr>
              <a:t>	</a:t>
            </a:r>
          </a:p>
          <a:p>
            <a:r>
              <a:rPr lang="nl-BE" b="1" dirty="0">
                <a:solidFill>
                  <a:srgbClr val="000000"/>
                </a:solidFill>
                <a:latin typeface="Calibri" panose="020F0502020204030204" pitchFamily="34" charset="0"/>
              </a:rPr>
              <a:t>Inleiding </a:t>
            </a:r>
            <a:endParaRPr lang="nl-BE" dirty="0">
              <a:solidFill>
                <a:srgbClr val="000000"/>
              </a:solidFill>
              <a:latin typeface="Calibri" panose="020F0502020204030204" pitchFamily="34" charset="0"/>
            </a:endParaRPr>
          </a:p>
          <a:p>
            <a:r>
              <a:rPr lang="nl-NL" dirty="0">
                <a:solidFill>
                  <a:srgbClr val="000000"/>
                </a:solidFill>
                <a:latin typeface="Calibri" panose="020F0502020204030204" pitchFamily="34" charset="0"/>
              </a:rPr>
              <a:t>15’ 	</a:t>
            </a:r>
            <a:r>
              <a:rPr lang="nl-NL" b="1" dirty="0">
                <a:solidFill>
                  <a:srgbClr val="000000"/>
                </a:solidFill>
                <a:latin typeface="Calibri" panose="020F0502020204030204" pitchFamily="34" charset="0"/>
              </a:rPr>
              <a:t>Kennismaking met de computer </a:t>
            </a:r>
            <a:endParaRPr lang="nl-NL" dirty="0">
              <a:solidFill>
                <a:srgbClr val="000000"/>
              </a:solidFill>
              <a:latin typeface="Calibri" panose="020F0502020204030204" pitchFamily="34" charset="0"/>
            </a:endParaRPr>
          </a:p>
          <a:p>
            <a:endParaRPr lang="nl-BE" dirty="0">
              <a:solidFill>
                <a:srgbClr val="000000"/>
              </a:solidFill>
              <a:latin typeface="Calibri" panose="020F0502020204030204" pitchFamily="34" charset="0"/>
            </a:endParaRPr>
          </a:p>
          <a:p>
            <a:r>
              <a:rPr lang="nl-BE" dirty="0">
                <a:solidFill>
                  <a:srgbClr val="000000"/>
                </a:solidFill>
                <a:latin typeface="Calibri" panose="020F0502020204030204" pitchFamily="34" charset="0"/>
              </a:rPr>
              <a:t>Delen van computer: </a:t>
            </a:r>
          </a:p>
          <a:p>
            <a:r>
              <a:rPr lang="nl-BE" dirty="0">
                <a:solidFill>
                  <a:srgbClr val="000000"/>
                </a:solidFill>
                <a:latin typeface="Calibri" panose="020F0502020204030204" pitchFamily="34" charset="0"/>
              </a:rPr>
              <a:t>- Scherm </a:t>
            </a:r>
          </a:p>
          <a:p>
            <a:r>
              <a:rPr lang="nl-BE" dirty="0">
                <a:solidFill>
                  <a:srgbClr val="000000"/>
                </a:solidFill>
                <a:latin typeface="Calibri" panose="020F0502020204030204" pitchFamily="34" charset="0"/>
              </a:rPr>
              <a:t>- ‘Motor’ van de computer </a:t>
            </a:r>
          </a:p>
          <a:p>
            <a:r>
              <a:rPr lang="nl-BE" dirty="0">
                <a:solidFill>
                  <a:srgbClr val="000000"/>
                </a:solidFill>
                <a:latin typeface="Calibri" panose="020F0502020204030204" pitchFamily="34" charset="0"/>
              </a:rPr>
              <a:t>- Computermuis </a:t>
            </a:r>
          </a:p>
          <a:p>
            <a:r>
              <a:rPr lang="nl-BE" dirty="0">
                <a:solidFill>
                  <a:srgbClr val="000000"/>
                </a:solidFill>
                <a:latin typeface="Calibri" panose="020F0502020204030204" pitchFamily="34" charset="0"/>
              </a:rPr>
              <a:t>- Toetsenbord/numeriek blok </a:t>
            </a:r>
          </a:p>
          <a:p>
            <a:endParaRPr lang="nl-BE" b="1" dirty="0">
              <a:solidFill>
                <a:srgbClr val="000000"/>
              </a:solidFill>
              <a:latin typeface="Century Gothic" panose="020B0502020202020204" pitchFamily="34" charset="0"/>
            </a:endParaRPr>
          </a:p>
          <a:p>
            <a:endParaRPr lang="nl-BE" b="1" dirty="0">
              <a:solidFill>
                <a:srgbClr val="000000"/>
              </a:solidFill>
              <a:latin typeface="Century Gothic" panose="020B0502020202020204" pitchFamily="34" charset="0"/>
            </a:endParaRPr>
          </a:p>
          <a:p>
            <a:r>
              <a:rPr lang="nl-BE" b="1" dirty="0">
                <a:solidFill>
                  <a:srgbClr val="000000"/>
                </a:solidFill>
                <a:latin typeface="Century Gothic" panose="020B0502020202020204" pitchFamily="34" charset="0"/>
              </a:rPr>
              <a:t>Scherm </a:t>
            </a:r>
            <a:endParaRPr lang="nl-BE" dirty="0">
              <a:solidFill>
                <a:srgbClr val="000000"/>
              </a:solidFill>
              <a:latin typeface="Century Gothic" panose="020B0502020202020204" pitchFamily="34" charset="0"/>
            </a:endParaRPr>
          </a:p>
          <a:p>
            <a:r>
              <a:rPr lang="nl-BE" dirty="0">
                <a:solidFill>
                  <a:srgbClr val="000000"/>
                </a:solidFill>
                <a:latin typeface="Century Gothic" panose="020B0502020202020204" pitchFamily="34" charset="0"/>
              </a:rPr>
              <a:t>  </a:t>
            </a:r>
          </a:p>
          <a:p>
            <a:r>
              <a:rPr lang="nl-BE" b="1" dirty="0">
                <a:solidFill>
                  <a:srgbClr val="000000"/>
                </a:solidFill>
                <a:latin typeface="Century Gothic" panose="020B0502020202020204" pitchFamily="34" charset="0"/>
              </a:rPr>
              <a:t>Motor van de computer </a:t>
            </a:r>
            <a:endParaRPr lang="nl-BE" dirty="0">
              <a:solidFill>
                <a:srgbClr val="000000"/>
              </a:solidFill>
              <a:latin typeface="Calibri" panose="020F0502020204030204" pitchFamily="34" charset="0"/>
            </a:endParaRPr>
          </a:p>
          <a:p>
            <a:endParaRPr lang="nl-BE" b="1" dirty="0"/>
          </a:p>
          <a:p>
            <a:r>
              <a:rPr lang="nl-BE" b="1" dirty="0">
                <a:solidFill>
                  <a:schemeClr val="bg1"/>
                </a:solidFill>
              </a:rPr>
              <a:t>Computermuis </a:t>
            </a:r>
            <a:endParaRPr lang="nl-BE" dirty="0">
              <a:solidFill>
                <a:schemeClr val="bg1"/>
              </a:solidFill>
            </a:endParaRPr>
          </a:p>
          <a:p>
            <a:r>
              <a:rPr lang="nl-BE" dirty="0">
                <a:solidFill>
                  <a:schemeClr val="bg1"/>
                </a:solidFill>
              </a:rPr>
              <a:t>  </a:t>
            </a:r>
          </a:p>
          <a:p>
            <a:r>
              <a:rPr lang="nl-BE" b="1" dirty="0">
                <a:solidFill>
                  <a:schemeClr val="bg1"/>
                </a:solidFill>
              </a:rPr>
              <a:t>Toetsenbord </a:t>
            </a:r>
            <a:endParaRPr lang="nl-BE" dirty="0">
              <a:solidFill>
                <a:schemeClr val="bg1"/>
              </a:solidFill>
            </a:endParaRPr>
          </a:p>
          <a:p>
            <a:r>
              <a:rPr lang="nl-BE" dirty="0"/>
              <a:t>  </a:t>
            </a:r>
          </a:p>
          <a:p>
            <a:endParaRPr lang="nl-BE"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059346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64A6CA8E-AE42-4006-BCD2-4FC5DF4E6244}"/>
              </a:ext>
            </a:extLst>
          </p:cNvPr>
          <p:cNvSpPr/>
          <p:nvPr/>
        </p:nvSpPr>
        <p:spPr>
          <a:xfrm>
            <a:off x="748684" y="452523"/>
            <a:ext cx="6096000" cy="3200876"/>
          </a:xfrm>
          <a:prstGeom prst="rect">
            <a:avLst/>
          </a:prstGeom>
        </p:spPr>
        <p:txBody>
          <a:bodyPr>
            <a:spAutoFit/>
          </a:bodyPr>
          <a:lstStyle/>
          <a:p>
            <a:endParaRPr lang="nl-BE" sz="2000" dirty="0">
              <a:solidFill>
                <a:srgbClr val="000000"/>
              </a:solidFill>
              <a:latin typeface="Calibri" panose="020F0502020204030204" pitchFamily="34" charset="0"/>
            </a:endParaRPr>
          </a:p>
          <a:p>
            <a:r>
              <a:rPr lang="nl-BE" sz="2000" dirty="0">
                <a:solidFill>
                  <a:srgbClr val="000000"/>
                </a:solidFill>
                <a:latin typeface="Calibri" panose="020F0502020204030204" pitchFamily="34" charset="0"/>
              </a:rPr>
              <a:t> </a:t>
            </a:r>
            <a:r>
              <a:rPr lang="nl-BE" b="1" dirty="0">
                <a:solidFill>
                  <a:srgbClr val="000000"/>
                </a:solidFill>
                <a:latin typeface="Calibri" panose="020F0502020204030204" pitchFamily="34" charset="0"/>
              </a:rPr>
              <a:t>Kennismaking met de computer </a:t>
            </a:r>
            <a:endParaRPr lang="nl-BE" dirty="0">
              <a:solidFill>
                <a:srgbClr val="000000"/>
              </a:solidFill>
              <a:latin typeface="Calibri" panose="020F0502020204030204" pitchFamily="34" charset="0"/>
            </a:endParaRPr>
          </a:p>
          <a:p>
            <a:r>
              <a:rPr lang="nl-BE" dirty="0">
                <a:solidFill>
                  <a:srgbClr val="000000"/>
                </a:solidFill>
                <a:latin typeface="Calibri" panose="020F0502020204030204" pitchFamily="34" charset="0"/>
              </a:rPr>
              <a:t>Delen van computer: </a:t>
            </a:r>
          </a:p>
          <a:p>
            <a:r>
              <a:rPr lang="nl-BE" dirty="0">
                <a:solidFill>
                  <a:srgbClr val="000000"/>
                </a:solidFill>
                <a:latin typeface="Calibri" panose="020F0502020204030204" pitchFamily="34" charset="0"/>
              </a:rPr>
              <a:t>- Scherm </a:t>
            </a:r>
          </a:p>
          <a:p>
            <a:r>
              <a:rPr lang="nl-BE" dirty="0">
                <a:solidFill>
                  <a:srgbClr val="000000"/>
                </a:solidFill>
                <a:latin typeface="Calibri" panose="020F0502020204030204" pitchFamily="34" charset="0"/>
              </a:rPr>
              <a:t>- ‘Motor’ van de computer </a:t>
            </a:r>
          </a:p>
          <a:p>
            <a:r>
              <a:rPr lang="nl-BE" dirty="0">
                <a:solidFill>
                  <a:srgbClr val="000000"/>
                </a:solidFill>
                <a:latin typeface="Calibri" panose="020F0502020204030204" pitchFamily="34" charset="0"/>
              </a:rPr>
              <a:t>- Computermuis </a:t>
            </a:r>
          </a:p>
          <a:p>
            <a:r>
              <a:rPr lang="nl-BE" dirty="0">
                <a:solidFill>
                  <a:srgbClr val="000000"/>
                </a:solidFill>
                <a:latin typeface="Calibri" panose="020F0502020204030204" pitchFamily="34" charset="0"/>
              </a:rPr>
              <a:t>- Toetsenbord/numeriek blok </a:t>
            </a:r>
          </a:p>
          <a:p>
            <a:r>
              <a:rPr lang="nl-BE" b="1" dirty="0">
                <a:solidFill>
                  <a:srgbClr val="000000"/>
                </a:solidFill>
                <a:latin typeface="Century Gothic" panose="020B0502020202020204" pitchFamily="34" charset="0"/>
              </a:rPr>
              <a:t>Scherm </a:t>
            </a:r>
            <a:endParaRPr lang="nl-BE" dirty="0">
              <a:solidFill>
                <a:srgbClr val="000000"/>
              </a:solidFill>
              <a:latin typeface="Century Gothic" panose="020B0502020202020204" pitchFamily="34" charset="0"/>
            </a:endParaRPr>
          </a:p>
          <a:p>
            <a:r>
              <a:rPr lang="nl-BE" dirty="0">
                <a:solidFill>
                  <a:srgbClr val="000000"/>
                </a:solidFill>
                <a:latin typeface="Century Gothic" panose="020B0502020202020204" pitchFamily="34" charset="0"/>
              </a:rPr>
              <a:t>  </a:t>
            </a:r>
          </a:p>
          <a:p>
            <a:r>
              <a:rPr lang="nl-BE" b="1" dirty="0">
                <a:solidFill>
                  <a:srgbClr val="000000"/>
                </a:solidFill>
                <a:latin typeface="Century Gothic" panose="020B0502020202020204" pitchFamily="34" charset="0"/>
              </a:rPr>
              <a:t>Motor van de computer </a:t>
            </a:r>
            <a:endParaRPr lang="nl-BE" dirty="0">
              <a:solidFill>
                <a:srgbClr val="000000"/>
              </a:solidFill>
              <a:latin typeface="Calibri" panose="020F0502020204030204" pitchFamily="34" charset="0"/>
            </a:endParaRPr>
          </a:p>
          <a:p>
            <a:r>
              <a:rPr lang="nl-BE"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3446074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6480CFAE-FDE5-4139-A080-D2B868B448AB}"/>
              </a:ext>
            </a:extLst>
          </p:cNvPr>
          <p:cNvSpPr/>
          <p:nvPr/>
        </p:nvSpPr>
        <p:spPr>
          <a:xfrm>
            <a:off x="816746" y="1162975"/>
            <a:ext cx="8327254" cy="1754326"/>
          </a:xfrm>
          <a:prstGeom prst="rect">
            <a:avLst/>
          </a:prstGeom>
        </p:spPr>
        <p:txBody>
          <a:bodyPr wrap="square">
            <a:spAutoFit/>
          </a:bodyPr>
          <a:lstStyle/>
          <a:p>
            <a:r>
              <a:rPr lang="nl-NL" dirty="0">
                <a:solidFill>
                  <a:srgbClr val="000000"/>
                </a:solidFill>
                <a:latin typeface="Calibri" panose="020F0502020204030204" pitchFamily="34" charset="0"/>
              </a:rPr>
              <a:t>De leerkracht kan met de klas naar de computerklas gaan. </a:t>
            </a:r>
          </a:p>
          <a:p>
            <a:r>
              <a:rPr lang="nl-NL" dirty="0">
                <a:solidFill>
                  <a:srgbClr val="000000"/>
                </a:solidFill>
                <a:latin typeface="Calibri" panose="020F0502020204030204" pitchFamily="34" charset="0"/>
              </a:rPr>
              <a:t>De leerkracht vertelt wat een computer doet en waarom we dat nodig hebben, etc. </a:t>
            </a:r>
          </a:p>
          <a:p>
            <a:r>
              <a:rPr lang="nl-NL" dirty="0">
                <a:solidFill>
                  <a:srgbClr val="000000"/>
                </a:solidFill>
                <a:latin typeface="Calibri" panose="020F0502020204030204" pitchFamily="34" charset="0"/>
              </a:rPr>
              <a:t>Elke onderdeel van de computer krijgt een bepaalde afbeelding. De kinderen leren de onderdelen van de computer kennen aan de hand van prenten. De leerkracht noemt samen met de klas de onderdelen op. Het is belangrijk dat de kinderen kort kennismaken met de computer maar ze moeten dit niet van buiten leren. 	</a:t>
            </a:r>
          </a:p>
        </p:txBody>
      </p:sp>
    </p:spTree>
    <p:extLst>
      <p:ext uri="{BB962C8B-B14F-4D97-AF65-F5344CB8AC3E}">
        <p14:creationId xmlns:p14="http://schemas.microsoft.com/office/powerpoint/2010/main" val="1042025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BEC1D93C-F87C-4585-B0A8-BB2F114A54E7}"/>
              </a:ext>
            </a:extLst>
          </p:cNvPr>
          <p:cNvSpPr/>
          <p:nvPr/>
        </p:nvSpPr>
        <p:spPr>
          <a:xfrm>
            <a:off x="221942" y="90996"/>
            <a:ext cx="9756559" cy="7017306"/>
          </a:xfrm>
          <a:prstGeom prst="rect">
            <a:avLst/>
          </a:prstGeom>
        </p:spPr>
        <p:txBody>
          <a:bodyPr wrap="square">
            <a:spAutoFit/>
          </a:bodyPr>
          <a:lstStyle/>
          <a:p>
            <a:r>
              <a:rPr lang="nl-BE" b="1" dirty="0">
                <a:solidFill>
                  <a:srgbClr val="000000"/>
                </a:solidFill>
                <a:latin typeface="Calibri" panose="020F0502020204030204" pitchFamily="34" charset="0"/>
              </a:rPr>
              <a:t>Aanbreng: basistechnieken </a:t>
            </a:r>
            <a:endParaRPr lang="nl-BE" dirty="0">
              <a:solidFill>
                <a:srgbClr val="000000"/>
              </a:solidFill>
              <a:latin typeface="Calibri" panose="020F0502020204030204" pitchFamily="34" charset="0"/>
            </a:endParaRPr>
          </a:p>
          <a:p>
            <a:r>
              <a:rPr lang="nl-BE" dirty="0">
                <a:solidFill>
                  <a:srgbClr val="000000"/>
                </a:solidFill>
                <a:latin typeface="Calibri" panose="020F0502020204030204" pitchFamily="34" charset="0"/>
              </a:rPr>
              <a:t>1) Computer opstarten </a:t>
            </a:r>
          </a:p>
          <a:p>
            <a:r>
              <a:rPr lang="nl-BE" dirty="0">
                <a:solidFill>
                  <a:srgbClr val="000000"/>
                </a:solidFill>
                <a:latin typeface="Calibri" panose="020F0502020204030204" pitchFamily="34" charset="0"/>
              </a:rPr>
              <a:t>2) Computermuis: links klikken </a:t>
            </a:r>
          </a:p>
          <a:p>
            <a:r>
              <a:rPr lang="nl-BE" dirty="0">
                <a:solidFill>
                  <a:srgbClr val="000000"/>
                </a:solidFill>
                <a:latin typeface="Calibri" panose="020F0502020204030204" pitchFamily="34" charset="0"/>
              </a:rPr>
              <a:t>3) Slepen </a:t>
            </a:r>
          </a:p>
          <a:p>
            <a:r>
              <a:rPr lang="nl-BE" dirty="0">
                <a:solidFill>
                  <a:srgbClr val="000000"/>
                </a:solidFill>
                <a:latin typeface="Calibri" panose="020F0502020204030204" pitchFamily="34" charset="0"/>
              </a:rPr>
              <a:t>4) Dubbelklikken </a:t>
            </a:r>
          </a:p>
          <a:p>
            <a:r>
              <a:rPr lang="nl-BE" dirty="0">
                <a:solidFill>
                  <a:srgbClr val="000000"/>
                </a:solidFill>
                <a:latin typeface="Calibri" panose="020F0502020204030204" pitchFamily="34" charset="0"/>
              </a:rPr>
              <a:t>5) Venster openen/sluiten </a:t>
            </a:r>
          </a:p>
          <a:p>
            <a:r>
              <a:rPr lang="nl-BE" b="1" dirty="0">
                <a:solidFill>
                  <a:srgbClr val="000000"/>
                </a:solidFill>
                <a:latin typeface="Century Gothic" panose="020B0502020202020204" pitchFamily="34" charset="0"/>
              </a:rPr>
              <a:t>Computer opstarten </a:t>
            </a:r>
            <a:endParaRPr lang="nl-BE" dirty="0">
              <a:solidFill>
                <a:srgbClr val="000000"/>
              </a:solidFill>
              <a:latin typeface="Century Gothic" panose="020B0502020202020204" pitchFamily="34" charset="0"/>
            </a:endParaRPr>
          </a:p>
          <a:p>
            <a:r>
              <a:rPr lang="nl-NL" dirty="0">
                <a:solidFill>
                  <a:srgbClr val="000000"/>
                </a:solidFill>
                <a:latin typeface="Century Gothic" panose="020B0502020202020204" pitchFamily="34" charset="0"/>
              </a:rPr>
              <a:t> </a:t>
            </a:r>
            <a:r>
              <a:rPr lang="nl-NL" dirty="0">
                <a:solidFill>
                  <a:srgbClr val="000000"/>
                </a:solidFill>
                <a:latin typeface="Calibri" panose="020F0502020204030204" pitchFamily="34" charset="0"/>
              </a:rPr>
              <a:t>Bij elke startknop hangt een afbeelding. De leerlingen kunnen deze zoeken en indrukken. </a:t>
            </a:r>
          </a:p>
          <a:p>
            <a:r>
              <a:rPr lang="nl-BE" dirty="0">
                <a:solidFill>
                  <a:srgbClr val="000000"/>
                </a:solidFill>
                <a:latin typeface="Calibri" panose="020F0502020204030204" pitchFamily="34" charset="0"/>
              </a:rPr>
              <a:t>  </a:t>
            </a:r>
          </a:p>
          <a:p>
            <a:r>
              <a:rPr lang="nl-BE" b="1" dirty="0">
                <a:solidFill>
                  <a:srgbClr val="000000"/>
                </a:solidFill>
                <a:latin typeface="Century Gothic" panose="020B0502020202020204" pitchFamily="34" charset="0"/>
              </a:rPr>
              <a:t>Links klikken op muis </a:t>
            </a:r>
            <a:endParaRPr lang="nl-BE" dirty="0">
              <a:solidFill>
                <a:srgbClr val="000000"/>
              </a:solidFill>
              <a:latin typeface="Calibri" panose="020F0502020204030204" pitchFamily="34" charset="0"/>
            </a:endParaRPr>
          </a:p>
          <a:p>
            <a:r>
              <a:rPr lang="nl-NL" dirty="0">
                <a:solidFill>
                  <a:srgbClr val="000000"/>
                </a:solidFill>
                <a:latin typeface="Calibri" panose="020F0502020204030204" pitchFamily="34" charset="0"/>
              </a:rPr>
              <a:t> De leerlingen leren de techniek klikken met de linkermuisknop. </a:t>
            </a:r>
          </a:p>
          <a:p>
            <a:r>
              <a:rPr lang="nl-BE" dirty="0">
                <a:solidFill>
                  <a:srgbClr val="000000"/>
                </a:solidFill>
                <a:latin typeface="Calibri" panose="020F0502020204030204" pitchFamily="34" charset="0"/>
              </a:rPr>
              <a:t>  </a:t>
            </a:r>
          </a:p>
          <a:p>
            <a:r>
              <a:rPr lang="nl-BE" b="1" dirty="0">
                <a:solidFill>
                  <a:srgbClr val="000000"/>
                </a:solidFill>
                <a:latin typeface="Century Gothic" panose="020B0502020202020204" pitchFamily="34" charset="0"/>
              </a:rPr>
              <a:t>Dubbelklikken </a:t>
            </a:r>
            <a:endParaRPr lang="nl-BE" dirty="0">
              <a:solidFill>
                <a:srgbClr val="000000"/>
              </a:solidFill>
              <a:latin typeface="Century Gothic" panose="020B0502020202020204" pitchFamily="34" charset="0"/>
            </a:endParaRPr>
          </a:p>
          <a:p>
            <a:r>
              <a:rPr lang="nl-NL" dirty="0">
                <a:solidFill>
                  <a:srgbClr val="000000"/>
                </a:solidFill>
                <a:latin typeface="Century Gothic" panose="020B0502020202020204" pitchFamily="34" charset="0"/>
              </a:rPr>
              <a:t> </a:t>
            </a:r>
            <a:r>
              <a:rPr lang="nl-NL" dirty="0">
                <a:solidFill>
                  <a:srgbClr val="000000"/>
                </a:solidFill>
                <a:latin typeface="Calibri" panose="020F0502020204030204" pitchFamily="34" charset="0"/>
              </a:rPr>
              <a:t>De leerlingen leren de techniek dubbelklikken. </a:t>
            </a:r>
          </a:p>
          <a:p>
            <a:r>
              <a:rPr lang="nl-NL" i="1" dirty="0">
                <a:solidFill>
                  <a:srgbClr val="000000"/>
                </a:solidFill>
                <a:latin typeface="Calibri" panose="020F0502020204030204" pitchFamily="34" charset="0"/>
              </a:rPr>
              <a:t>Bv.: het programma Paint openen door te dubbelklikken. </a:t>
            </a:r>
            <a:endParaRPr lang="nl-NL" dirty="0">
              <a:solidFill>
                <a:srgbClr val="000000"/>
              </a:solidFill>
              <a:latin typeface="Calibri" panose="020F0502020204030204" pitchFamily="34" charset="0"/>
            </a:endParaRPr>
          </a:p>
          <a:p>
            <a:r>
              <a:rPr lang="nl-BE" dirty="0">
                <a:solidFill>
                  <a:srgbClr val="000000"/>
                </a:solidFill>
                <a:latin typeface="Calibri" panose="020F0502020204030204" pitchFamily="34" charset="0"/>
              </a:rPr>
              <a:t>  </a:t>
            </a:r>
          </a:p>
          <a:p>
            <a:r>
              <a:rPr lang="nl-BE" b="1" dirty="0">
                <a:solidFill>
                  <a:srgbClr val="000000"/>
                </a:solidFill>
                <a:latin typeface="Century Gothic" panose="020B0502020202020204" pitchFamily="34" charset="0"/>
              </a:rPr>
              <a:t>Slepen </a:t>
            </a:r>
            <a:endParaRPr lang="nl-BE" dirty="0">
              <a:solidFill>
                <a:srgbClr val="000000"/>
              </a:solidFill>
              <a:latin typeface="Century Gothic" panose="020B0502020202020204" pitchFamily="34" charset="0"/>
            </a:endParaRPr>
          </a:p>
          <a:p>
            <a:r>
              <a:rPr lang="nl-NL" dirty="0">
                <a:solidFill>
                  <a:srgbClr val="000000"/>
                </a:solidFill>
                <a:latin typeface="Century Gothic" panose="020B0502020202020204" pitchFamily="34" charset="0"/>
              </a:rPr>
              <a:t> </a:t>
            </a:r>
            <a:r>
              <a:rPr lang="nl-NL" dirty="0">
                <a:solidFill>
                  <a:srgbClr val="000000"/>
                </a:solidFill>
                <a:latin typeface="Calibri" panose="020F0502020204030204" pitchFamily="34" charset="0"/>
              </a:rPr>
              <a:t>De leerlingen leren de techniek ‘slepen’ door middel van een programma op het bureaublad te slepen. </a:t>
            </a:r>
          </a:p>
          <a:p>
            <a:r>
              <a:rPr lang="nl-NL" i="1" dirty="0">
                <a:solidFill>
                  <a:srgbClr val="000000"/>
                </a:solidFill>
                <a:latin typeface="Calibri" panose="020F0502020204030204" pitchFamily="34" charset="0"/>
              </a:rPr>
              <a:t>Slepen: de linkermuisknop ingedrukt houden op het programma Paint en dan slepen naar een andere plaats. </a:t>
            </a:r>
            <a:endParaRPr lang="nl-NL" dirty="0">
              <a:solidFill>
                <a:srgbClr val="000000"/>
              </a:solidFill>
              <a:latin typeface="Calibri" panose="020F0502020204030204" pitchFamily="34" charset="0"/>
            </a:endParaRPr>
          </a:p>
          <a:p>
            <a:r>
              <a:rPr lang="nl-BE" dirty="0">
                <a:solidFill>
                  <a:srgbClr val="000000"/>
                </a:solidFill>
                <a:latin typeface="Calibri" panose="020F0502020204030204" pitchFamily="34" charset="0"/>
              </a:rPr>
              <a:t>  </a:t>
            </a:r>
          </a:p>
          <a:p>
            <a:r>
              <a:rPr lang="nl-BE" b="1" dirty="0">
                <a:solidFill>
                  <a:srgbClr val="000000"/>
                </a:solidFill>
                <a:latin typeface="Century Gothic" panose="020B0502020202020204" pitchFamily="34" charset="0"/>
              </a:rPr>
              <a:t>Venster openen en sluiten </a:t>
            </a:r>
            <a:endParaRPr lang="nl-BE" dirty="0">
              <a:solidFill>
                <a:srgbClr val="000000"/>
              </a:solidFill>
              <a:latin typeface="Calibri" panose="020F0502020204030204" pitchFamily="34" charset="0"/>
            </a:endParaRPr>
          </a:p>
          <a:p>
            <a:r>
              <a:rPr lang="nl-NL" dirty="0">
                <a:solidFill>
                  <a:srgbClr val="000000"/>
                </a:solidFill>
                <a:latin typeface="Calibri" panose="020F0502020204030204" pitchFamily="34" charset="0"/>
              </a:rPr>
              <a:t> De leerlingen openen het programma Paint en sluiten het door middel op het rode kruisje te drukken. </a:t>
            </a:r>
          </a:p>
          <a:p>
            <a:r>
              <a:rPr lang="nl-BE"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2380538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68025" y="4439084"/>
            <a:ext cx="12192000" cy="1041148"/>
          </a:xfrm>
        </p:spPr>
        <p:txBody>
          <a:bodyPr>
            <a:normAutofit fontScale="90000"/>
          </a:bodyPr>
          <a:lstStyle/>
          <a:p>
            <a:br>
              <a:rPr lang="nl-BE" dirty="0"/>
            </a:br>
            <a:r>
              <a:rPr lang="nl-BE" dirty="0"/>
              <a:t> </a:t>
            </a:r>
            <a:br>
              <a:rPr lang="nl-BE" b="1" dirty="0"/>
            </a:br>
            <a:br>
              <a:rPr lang="nl-BE" b="1" dirty="0"/>
            </a:br>
            <a:r>
              <a:rPr lang="nl-BE" b="1" dirty="0"/>
              <a:t>ONDERDELEN VAN DE COMPUTER</a:t>
            </a:r>
            <a:br>
              <a:rPr lang="nl-BE" b="1" dirty="0"/>
            </a:br>
            <a:br>
              <a:rPr lang="nl-BE" dirty="0"/>
            </a:br>
            <a:endParaRPr lang="nl-BE" dirty="0"/>
          </a:p>
        </p:txBody>
      </p:sp>
      <p:sp>
        <p:nvSpPr>
          <p:cNvPr id="5" name="Ondertitel 4"/>
          <p:cNvSpPr>
            <a:spLocks noGrp="1"/>
          </p:cNvSpPr>
          <p:nvPr>
            <p:ph type="subTitle" idx="1"/>
          </p:nvPr>
        </p:nvSpPr>
        <p:spPr>
          <a:xfrm>
            <a:off x="214698" y="262468"/>
            <a:ext cx="6400800" cy="521304"/>
          </a:xfrm>
        </p:spPr>
        <p:txBody>
          <a:bodyPr/>
          <a:lstStyle/>
          <a:p>
            <a:r>
              <a:rPr lang="nl-BE" dirty="0"/>
              <a:t>2</a:t>
            </a:r>
            <a:r>
              <a:rPr lang="nl-BE" baseline="30000" dirty="0"/>
              <a:t>de</a:t>
            </a:r>
            <a:r>
              <a:rPr lang="nl-BE" dirty="0"/>
              <a:t> leerjaar</a:t>
            </a:r>
          </a:p>
        </p:txBody>
      </p:sp>
    </p:spTree>
    <p:extLst>
      <p:ext uri="{BB962C8B-B14F-4D97-AF65-F5344CB8AC3E}">
        <p14:creationId xmlns:p14="http://schemas.microsoft.com/office/powerpoint/2010/main" val="2928698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7F40A7B-3BCC-455E-BE63-5D99878D38A0}"/>
              </a:ext>
            </a:extLst>
          </p:cNvPr>
          <p:cNvPicPr>
            <a:picLocks noChangeAspect="1"/>
          </p:cNvPicPr>
          <p:nvPr/>
        </p:nvPicPr>
        <p:blipFill>
          <a:blip r:embed="rId2"/>
          <a:stretch>
            <a:fillRect/>
          </a:stretch>
        </p:blipFill>
        <p:spPr>
          <a:xfrm>
            <a:off x="1402671" y="1614175"/>
            <a:ext cx="7048589" cy="4733359"/>
          </a:xfrm>
          <a:prstGeom prst="rect">
            <a:avLst/>
          </a:prstGeom>
        </p:spPr>
      </p:pic>
      <p:sp>
        <p:nvSpPr>
          <p:cNvPr id="3" name="Rechthoek 2">
            <a:extLst>
              <a:ext uri="{FF2B5EF4-FFF2-40B4-BE49-F238E27FC236}">
                <a16:creationId xmlns:a16="http://schemas.microsoft.com/office/drawing/2014/main" id="{6DA47013-1C5C-4877-A966-3014EA239057}"/>
              </a:ext>
            </a:extLst>
          </p:cNvPr>
          <p:cNvSpPr/>
          <p:nvPr/>
        </p:nvSpPr>
        <p:spPr>
          <a:xfrm>
            <a:off x="1402671" y="332458"/>
            <a:ext cx="8147936" cy="769441"/>
          </a:xfrm>
          <a:prstGeom prst="rect">
            <a:avLst/>
          </a:prstGeom>
        </p:spPr>
        <p:txBody>
          <a:bodyPr wrap="none">
            <a:spAutoFit/>
          </a:bodyPr>
          <a:lstStyle/>
          <a:p>
            <a:r>
              <a:rPr lang="nl-BE" sz="4400" b="1" dirty="0">
                <a:solidFill>
                  <a:srgbClr val="000000"/>
                </a:solidFill>
                <a:latin typeface="Calibri" panose="020F0502020204030204" pitchFamily="34" charset="0"/>
              </a:rPr>
              <a:t>ONDERDELEN VAN DE COMPUTER</a:t>
            </a:r>
            <a:endParaRPr lang="nl-BE" sz="4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937074580"/>
      </p:ext>
    </p:extLst>
  </p:cSld>
  <p:clrMapOvr>
    <a:masterClrMapping/>
  </p:clrMapOvr>
</p:sld>
</file>

<file path=ppt/theme/theme1.xml><?xml version="1.0" encoding="utf-8"?>
<a:theme xmlns:a="http://schemas.openxmlformats.org/drawingml/2006/main" name="Segment">
  <a:themeElements>
    <a:clrScheme name="Segment">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gment">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gment">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5224</TotalTime>
  <Words>742</Words>
  <Application>Microsoft Office PowerPoint</Application>
  <PresentationFormat>Breedbeeld</PresentationFormat>
  <Paragraphs>142</Paragraphs>
  <Slides>39</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39</vt:i4>
      </vt:variant>
    </vt:vector>
  </HeadingPairs>
  <TitlesOfParts>
    <vt:vector size="44" baseType="lpstr">
      <vt:lpstr>Arial</vt:lpstr>
      <vt:lpstr>Calibri</vt:lpstr>
      <vt:lpstr>Century Gothic</vt:lpstr>
      <vt:lpstr>Wingdings 3</vt:lpstr>
      <vt:lpstr>Segment</vt:lpstr>
      <vt:lpstr>  Startles: basistechnieken  /ONDERDELEN VAN DE COMPUTER /MUIS /TOETSENBORD    </vt:lpstr>
      <vt:lpstr>PowerPoint-presentatie</vt:lpstr>
      <vt:lpstr>PowerPoint-presentatie</vt:lpstr>
      <vt:lpstr>PowerPoint-presentatie</vt:lpstr>
      <vt:lpstr>PowerPoint-presentatie</vt:lpstr>
      <vt:lpstr>PowerPoint-presentatie</vt:lpstr>
      <vt:lpstr>PowerPoint-presentatie</vt:lpstr>
      <vt:lpstr>    ONDERDELEN VAN DE COMPUTER  </vt:lpstr>
      <vt:lpstr>PowerPoint-presentatie</vt:lpstr>
      <vt:lpstr>PowerPoint-presentatie</vt:lpstr>
      <vt:lpstr>ANDERE SOORTEN COMPUTERS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WERKEN MET DE MUIS</vt:lpstr>
      <vt:lpstr>WERKEN MET DE MUIS</vt:lpstr>
      <vt:lpstr>OEFENEN MET DE MUIS</vt:lpstr>
      <vt:lpstr>PowerPoint-presentatie</vt:lpstr>
      <vt:lpstr>PowerPoint-presentatie</vt:lpstr>
      <vt:lpstr>WERKEN MET Het TOESTSENBORD</vt:lpstr>
      <vt:lpstr>PowerPoint-presentatie</vt:lpstr>
      <vt:lpstr>PowerPoint-presentatie</vt:lpstr>
      <vt:lpstr>PowerPoint-presentatie</vt:lpstr>
      <vt:lpstr>PowerPoint-presentatie</vt:lpstr>
      <vt:lpstr>PowerPoint-presentatie</vt:lpstr>
      <vt:lpstr>Toetsen met 1 of meerdere tekens</vt:lpstr>
      <vt:lpstr>OEFENEN VIA DE BROWSER</vt:lpstr>
      <vt:lpstr>OEFENEN</vt:lpstr>
      <vt:lpstr>PowerPoint-presentatie</vt:lpstr>
      <vt:lpstr>PowerPoint-presentatie</vt:lpstr>
      <vt:lpstr>Vreemde tekens op het toetsenbord</vt:lpstr>
      <vt:lpstr>Vreemde tekens op het toetsenbord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Vreemde tekens op het toetsenbord</dc:title>
  <dc:creator>Computer</dc:creator>
  <cp:lastModifiedBy>Janne Paulissen</cp:lastModifiedBy>
  <cp:revision>33</cp:revision>
  <dcterms:created xsi:type="dcterms:W3CDTF">2019-11-18T22:21:44Z</dcterms:created>
  <dcterms:modified xsi:type="dcterms:W3CDTF">2021-05-17T11:14:06Z</dcterms:modified>
</cp:coreProperties>
</file>